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G39dmT8iTIz9tss9Ml7KjuXUQ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Opening: this presentation focuses on the proposed next phase of the Uzbekistan EIP Project. The message is that Phase I has generated evidence, capacities and a project pipeline; Phase II will move from demonstration to replication and institutionalization.</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 this as a coordination slide. The exact dates may be adjusted after SC guidance, but the sequence should remain: confirm sites and data access, assess, design roadmaps and feasibility, support investments, monitor and disseminate.</a:t>
            </a:r>
            <a:endParaRPr/>
          </a:p>
        </p:txBody>
      </p:sp>
      <p:sp>
        <p:nvSpPr>
          <p:cNvPr id="284" name="Google Shape;2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Close the substantive part with clear asks. The Steering Committee is invited to support site confirmation, focal point nomination, data access, policy alignment and investment mobilization. This makes the presentation decision-oriented.</a:t>
            </a:r>
            <a:endParaRPr/>
          </a:p>
        </p:txBody>
      </p:sp>
      <p:sp>
        <p:nvSpPr>
          <p:cNvPr id="323" name="Google Shape;3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 slide. Invite questions and partner comments on the proposed 2026–2027 priorities.</a:t>
            </a:r>
            <a:endParaRPr/>
          </a:p>
        </p:txBody>
      </p:sp>
      <p:sp>
        <p:nvSpPr>
          <p:cNvPr id="359" name="Google Shape;35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Key speaking point: Phase II is not a separate concept. It builds directly on Phase I and has two directions: deepening the existing pilot sites and expanding EIP implementation to additional zones, including FEZ Navoi and a greenfield or newly developed park.</a:t>
            </a:r>
            <a:endParaRPr/>
          </a:p>
        </p:txBody>
      </p:sp>
      <p:sp>
        <p:nvSpPr>
          <p:cNvPr id="28" name="Google Shape;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 this slide to remind SC members that the project has already moved beyond awareness. It has produced technical evidence, draft legal instruments, trained human capacity, and a project pipeline. The numbers are only highlights; detailed evidence is available in the Yearly Report.</a:t>
            </a:r>
            <a:endParaRPr/>
          </a:p>
        </p:txBody>
      </p:sp>
      <p:sp>
        <p:nvSpPr>
          <p:cNvPr id="60" name="Google Shape;6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main message is that activities are organized around two results areas: practical implementation and national institutionalization. The cross-cutting elements should be included in all workstreams, not treated as separate add-ons.</a:t>
            </a:r>
            <a:endParaRPr/>
          </a:p>
        </p:txBody>
      </p:sp>
      <p:sp>
        <p:nvSpPr>
          <p:cNvPr id="93" name="Google Shape;9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Explain that the existing pilots remain essential. Phase II should help convert technical recommendations into measurable outcomes, while keeping Urgut and Fergana Mechanic as reference sites for national replication.</a:t>
            </a:r>
            <a:endParaRPr/>
          </a:p>
        </p:txBody>
      </p:sp>
      <p:sp>
        <p:nvSpPr>
          <p:cNvPr id="124" name="Google Shape;1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Present FEZ Navoi as a practical replication case. Avoid overpromising before assessments are complete. Emphasize an orderly sequence: confirm partnership, assess baseline, select companies, prepare roadmap, then package projects for finance and technical assistance.</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is important for international partners because a greenfield site creates the opportunity to integrate EIP principles from the planning stage. This can reduce future retrofit costs and create a stronger demonstration case.</a:t>
            </a:r>
            <a:endParaRPr/>
          </a:p>
        </p:txBody>
      </p:sp>
      <p:sp>
        <p:nvSpPr>
          <p:cNvPr id="196" name="Google Shape;1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this slide to the needs of government stakeholders and donor partners. Phase I produced a policy package; Phase II should focus on implementation, roles, incentives, reporting and practical integration with national energy efficiency work.</a:t>
            </a:r>
            <a:endParaRPr/>
          </a:p>
        </p:txBody>
      </p:sp>
      <p:sp>
        <p:nvSpPr>
          <p:cNvPr id="223" name="Google Shape;2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should help SC members understand what “company assessments” will produce in practical terms. It also clarifies the value for potential development partners: assessments lead to a portfolio of projects that can be supported by grants, concessional finance or technical assistance.</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hyperlink" Target="http://www.ecoindustrialparks.uz" TargetMode="External"/><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pic>
        <p:nvPicPr>
          <p:cNvPr descr="/mnt/data/giz_donor_logo.jpg" id="16" name="Google Shape;16;p1"/>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17" name="Google Shape;17;p1"/>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18" name="Google Shape;18;p1"/>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pic>
        <p:nvPicPr>
          <p:cNvPr descr="/mnt/data/unido_building_banner.jpg" id="19" name="Google Shape;19;p1"/>
          <p:cNvPicPr preferRelativeResize="0"/>
          <p:nvPr/>
        </p:nvPicPr>
        <p:blipFill rotWithShape="1">
          <a:blip r:embed="rId5">
            <a:alphaModFix/>
          </a:blip>
          <a:srcRect b="0" l="0" r="0" t="0"/>
          <a:stretch/>
        </p:blipFill>
        <p:spPr>
          <a:xfrm>
            <a:off x="0" y="1298448"/>
            <a:ext cx="12191695" cy="2788920"/>
          </a:xfrm>
          <a:prstGeom prst="rect">
            <a:avLst/>
          </a:prstGeom>
          <a:noFill/>
          <a:ln>
            <a:noFill/>
          </a:ln>
        </p:spPr>
      </p:pic>
      <p:sp>
        <p:nvSpPr>
          <p:cNvPr id="20" name="Google Shape;20;p1"/>
          <p:cNvSpPr/>
          <p:nvPr/>
        </p:nvSpPr>
        <p:spPr>
          <a:xfrm>
            <a:off x="30625" y="4148078"/>
            <a:ext cx="12191700" cy="1298400"/>
          </a:xfrm>
          <a:prstGeom prst="rect">
            <a:avLst/>
          </a:prstGeom>
          <a:solidFill>
            <a:srgbClr val="009CDC">
              <a:alpha val="87843"/>
            </a:srgbClr>
          </a:solidFill>
          <a:ln cap="flat" cmpd="sng" w="12700">
            <a:solidFill>
              <a:srgbClr val="009CDC">
                <a:alpha val="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16425" y="4239518"/>
            <a:ext cx="10881300" cy="38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Uzbekistan Eco-Industrial Parks (EIP) Project</a:t>
            </a:r>
            <a:endParaRPr b="0" i="0" sz="2400" u="none" cap="none" strike="noStrike">
              <a:solidFill>
                <a:schemeClr val="dk1"/>
              </a:solidFill>
              <a:latin typeface="Arial"/>
              <a:ea typeface="Arial"/>
              <a:cs typeface="Arial"/>
              <a:sym typeface="Arial"/>
            </a:endParaRPr>
          </a:p>
        </p:txBody>
      </p:sp>
      <p:sp>
        <p:nvSpPr>
          <p:cNvPr id="22" name="Google Shape;22;p1"/>
          <p:cNvSpPr/>
          <p:nvPr/>
        </p:nvSpPr>
        <p:spPr>
          <a:xfrm>
            <a:off x="655175" y="4764017"/>
            <a:ext cx="10881300" cy="38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2400"/>
              <a:buFont typeface="Arial"/>
              <a:buNone/>
            </a:pPr>
            <a:r>
              <a:rPr b="1" i="1" lang="en-US" sz="2400">
                <a:solidFill>
                  <a:srgbClr val="FFFFFF"/>
                </a:solidFill>
              </a:rPr>
              <a:t>work plan </a:t>
            </a:r>
            <a:r>
              <a:rPr b="1" i="1" lang="en-US" sz="2400" u="none" cap="none" strike="noStrike">
                <a:solidFill>
                  <a:srgbClr val="FFFFFF"/>
                </a:solidFill>
                <a:latin typeface="Arial"/>
                <a:ea typeface="Arial"/>
                <a:cs typeface="Arial"/>
                <a:sym typeface="Arial"/>
              </a:rPr>
              <a:t>2026–2027</a:t>
            </a:r>
            <a:endParaRPr b="0" i="0" sz="2400" u="none" cap="none" strike="noStrike">
              <a:solidFill>
                <a:schemeClr val="dk1"/>
              </a:solidFill>
              <a:latin typeface="Arial"/>
              <a:ea typeface="Arial"/>
              <a:cs typeface="Arial"/>
              <a:sym typeface="Arial"/>
            </a:endParaRPr>
          </a:p>
        </p:txBody>
      </p:sp>
      <p:sp>
        <p:nvSpPr>
          <p:cNvPr id="23" name="Google Shape;23;p1"/>
          <p:cNvSpPr/>
          <p:nvPr/>
        </p:nvSpPr>
        <p:spPr>
          <a:xfrm>
            <a:off x="731520" y="4800600"/>
            <a:ext cx="10744200"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F2A35"/>
              </a:buClr>
              <a:buSzPts val="1500"/>
              <a:buFont typeface="Arial"/>
              <a:buNone/>
            </a:pPr>
            <a:r>
              <a:t/>
            </a:r>
            <a:endParaRPr sz="1500">
              <a:solidFill>
                <a:srgbClr val="1F2A35"/>
              </a:solidFill>
            </a:endParaRPr>
          </a:p>
          <a:p>
            <a:pPr indent="0" lvl="0" marL="0" marR="0" rtl="0" algn="r">
              <a:spcBef>
                <a:spcPts val="0"/>
              </a:spcBef>
              <a:spcAft>
                <a:spcPts val="0"/>
              </a:spcAft>
              <a:buClr>
                <a:srgbClr val="1F2A35"/>
              </a:buClr>
              <a:buSzPts val="1500"/>
              <a:buFont typeface="Arial"/>
              <a:buNone/>
            </a:pPr>
            <a:r>
              <a:t/>
            </a:r>
            <a:endParaRPr sz="1500">
              <a:solidFill>
                <a:srgbClr val="1F2A35"/>
              </a:solidFill>
            </a:endParaRPr>
          </a:p>
          <a:p>
            <a:pPr indent="0" lvl="0" marL="0" marR="0" rtl="0" algn="r">
              <a:spcBef>
                <a:spcPts val="0"/>
              </a:spcBef>
              <a:spcAft>
                <a:spcPts val="0"/>
              </a:spcAft>
              <a:buClr>
                <a:srgbClr val="1F2A35"/>
              </a:buClr>
              <a:buSzPts val="1500"/>
              <a:buFont typeface="Arial"/>
              <a:buNone/>
            </a:pPr>
            <a:r>
              <a:rPr lang="en-US" sz="1500">
                <a:solidFill>
                  <a:srgbClr val="1F2A35"/>
                </a:solidFill>
              </a:rPr>
              <a:t>by T.Chernyavskaya, </a:t>
            </a:r>
            <a:r>
              <a:rPr b="0" i="0" lang="en-US" sz="1500" u="none" cap="none" strike="noStrike">
                <a:solidFill>
                  <a:srgbClr val="1F2A35"/>
                </a:solidFill>
                <a:latin typeface="Arial"/>
                <a:ea typeface="Arial"/>
                <a:cs typeface="Arial"/>
                <a:sym typeface="Arial"/>
              </a:rPr>
              <a:t>Project Manager</a:t>
            </a:r>
            <a:endParaRPr b="0" i="0" sz="1500" u="none" cap="none" strike="noStrike">
              <a:solidFill>
                <a:schemeClr val="dk1"/>
              </a:solidFill>
              <a:latin typeface="Arial"/>
              <a:ea typeface="Arial"/>
              <a:cs typeface="Arial"/>
              <a:sym typeface="Arial"/>
            </a:endParaRPr>
          </a:p>
        </p:txBody>
      </p:sp>
      <p:sp>
        <p:nvSpPr>
          <p:cNvPr id="24" name="Google Shape;24;p1"/>
          <p:cNvSpPr/>
          <p:nvPr/>
        </p:nvSpPr>
        <p:spPr>
          <a:xfrm>
            <a:off x="4575021" y="5950100"/>
            <a:ext cx="3102900" cy="4341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US" sz="1500">
                <a:solidFill>
                  <a:srgbClr val="009CDC"/>
                </a:solidFill>
              </a:rPr>
              <a:t>Steering Committee Meeting</a:t>
            </a:r>
            <a:endParaRPr sz="1500">
              <a:solidFill>
                <a:srgbClr val="009CDC"/>
              </a:solidFill>
            </a:endParaRPr>
          </a:p>
          <a:p>
            <a:pPr indent="0" lvl="0" marL="0" rtl="0" algn="ctr">
              <a:spcBef>
                <a:spcPts val="0"/>
              </a:spcBef>
              <a:spcAft>
                <a:spcPts val="0"/>
              </a:spcAft>
              <a:buClr>
                <a:srgbClr val="1F2A35"/>
              </a:buClr>
              <a:buSzPts val="1500"/>
              <a:buFont typeface="Arial"/>
              <a:buNone/>
            </a:pPr>
            <a:r>
              <a:rPr lang="en-US" sz="1500">
                <a:solidFill>
                  <a:srgbClr val="009CDC"/>
                </a:solidFill>
              </a:rPr>
              <a:t>26.06.2026</a:t>
            </a:r>
            <a:endParaRPr sz="1500">
              <a:solidFill>
                <a:srgbClr val="009CD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5" name="Shape 285"/>
        <p:cNvGrpSpPr/>
        <p:nvPr/>
      </p:nvGrpSpPr>
      <p:grpSpPr>
        <a:xfrm>
          <a:off x="0" y="0"/>
          <a:ext cx="0" cy="0"/>
          <a:chOff x="0" y="0"/>
          <a:chExt cx="0" cy="0"/>
        </a:xfrm>
      </p:grpSpPr>
      <p:pic>
        <p:nvPicPr>
          <p:cNvPr descr="/mnt/data/giz_donor_logo.jpg" id="286" name="Google Shape;286;p10"/>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287" name="Google Shape;287;p10"/>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288" name="Google Shape;288;p10"/>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289" name="Google Shape;289;p10"/>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10</a:t>
            </a:r>
            <a:endParaRPr b="0" i="0" sz="1000" u="none" cap="none" strike="noStrike">
              <a:solidFill>
                <a:schemeClr val="dk1"/>
              </a:solidFill>
              <a:latin typeface="Arial"/>
              <a:ea typeface="Arial"/>
              <a:cs typeface="Arial"/>
              <a:sym typeface="Arial"/>
            </a:endParaRPr>
          </a:p>
        </p:txBody>
      </p:sp>
      <p:sp>
        <p:nvSpPr>
          <p:cNvPr id="291" name="Google Shape;291;p10"/>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Indicative implementation </a:t>
            </a:r>
            <a:r>
              <a:rPr b="1" lang="en-US" sz="2600">
                <a:solidFill>
                  <a:srgbClr val="009CDC"/>
                </a:solidFill>
              </a:rPr>
              <a:t>squedule</a:t>
            </a:r>
            <a:endParaRPr b="0" i="0" sz="2600" u="none" cap="none" strike="noStrike">
              <a:solidFill>
                <a:schemeClr val="dk1"/>
              </a:solidFill>
              <a:latin typeface="Arial"/>
              <a:ea typeface="Arial"/>
              <a:cs typeface="Arial"/>
              <a:sym typeface="Arial"/>
            </a:endParaRPr>
          </a:p>
        </p:txBody>
      </p:sp>
      <p:sp>
        <p:nvSpPr>
          <p:cNvPr id="292" name="Google Shape;292;p10"/>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A practical 2026–2027 roadmap for coordination and partner engagement</a:t>
            </a:r>
            <a:endParaRPr b="0" i="0" sz="1200" u="none" cap="none" strike="noStrike">
              <a:solidFill>
                <a:schemeClr val="dk1"/>
              </a:solidFill>
              <a:latin typeface="Arial"/>
              <a:ea typeface="Arial"/>
              <a:cs typeface="Arial"/>
              <a:sym typeface="Arial"/>
            </a:endParaRPr>
          </a:p>
        </p:txBody>
      </p:sp>
      <p:cxnSp>
        <p:nvCxnSpPr>
          <p:cNvPr id="293" name="Google Shape;293;p10"/>
          <p:cNvCxnSpPr/>
          <p:nvPr/>
        </p:nvCxnSpPr>
        <p:spPr>
          <a:xfrm>
            <a:off x="960120" y="2999232"/>
            <a:ext cx="9875520" cy="0"/>
          </a:xfrm>
          <a:prstGeom prst="straightConnector1">
            <a:avLst/>
          </a:prstGeom>
          <a:noFill/>
          <a:ln cap="flat" cmpd="sng" w="38100">
            <a:solidFill>
              <a:srgbClr val="009CDC"/>
            </a:solidFill>
            <a:prstDash val="solid"/>
            <a:round/>
            <a:headEnd len="sm" w="sm" type="none"/>
            <a:tailEnd len="sm" w="sm" type="none"/>
          </a:ln>
        </p:spPr>
      </p:cxnSp>
      <p:sp>
        <p:nvSpPr>
          <p:cNvPr id="294" name="Google Shape;294;p10"/>
          <p:cNvSpPr/>
          <p:nvPr/>
        </p:nvSpPr>
        <p:spPr>
          <a:xfrm>
            <a:off x="1344168" y="2852928"/>
            <a:ext cx="292608" cy="292608"/>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a:off x="841248"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1100"/>
              <a:buFont typeface="Arial"/>
              <a:buNone/>
            </a:pPr>
            <a:r>
              <a:rPr b="1" i="0" lang="en-US" sz="1100" u="none" cap="none" strike="noStrike">
                <a:solidFill>
                  <a:srgbClr val="009CDC"/>
                </a:solidFill>
                <a:latin typeface="Arial"/>
                <a:ea typeface="Arial"/>
                <a:cs typeface="Arial"/>
                <a:sym typeface="Arial"/>
              </a:rPr>
              <a:t>2026 Q1</a:t>
            </a:r>
            <a:endParaRPr b="0" i="0" sz="1100" u="none" cap="none" strike="noStrike">
              <a:solidFill>
                <a:schemeClr val="dk1"/>
              </a:solidFill>
              <a:latin typeface="Arial"/>
              <a:ea typeface="Arial"/>
              <a:cs typeface="Arial"/>
              <a:sym typeface="Arial"/>
            </a:endParaRPr>
          </a:p>
        </p:txBody>
      </p:sp>
      <p:sp>
        <p:nvSpPr>
          <p:cNvPr id="296" name="Google Shape;296;p10"/>
          <p:cNvSpPr/>
          <p:nvPr/>
        </p:nvSpPr>
        <p:spPr>
          <a:xfrm>
            <a:off x="795528" y="3310128"/>
            <a:ext cx="1444752" cy="1133856"/>
          </a:xfrm>
          <a:prstGeom prst="roundRect">
            <a:avLst>
              <a:gd fmla="val 4839" name="adj"/>
            </a:avLst>
          </a:prstGeom>
          <a:solidFill>
            <a:srgbClr val="EAF7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p:nvPr/>
        </p:nvSpPr>
        <p:spPr>
          <a:xfrm>
            <a:off x="896112"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lang="en-US" sz="880">
                <a:solidFill>
                  <a:srgbClr val="1F2A35"/>
                </a:solidFill>
              </a:rPr>
              <a:t>Policy work, </a:t>
            </a:r>
            <a:r>
              <a:rPr b="0" i="0" lang="en-US" sz="880" u="none" cap="none" strike="noStrike">
                <a:solidFill>
                  <a:srgbClr val="1F2A35"/>
                </a:solidFill>
                <a:latin typeface="Arial"/>
                <a:ea typeface="Arial"/>
                <a:cs typeface="Arial"/>
                <a:sym typeface="Arial"/>
              </a:rPr>
              <a:t>SC endorsement</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Site &amp; focal point confirmation</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Navoi/greenfield scoping</a:t>
            </a:r>
            <a:endParaRPr b="0" i="0" sz="880" u="none" cap="none" strike="noStrike">
              <a:solidFill>
                <a:schemeClr val="dk1"/>
              </a:solidFill>
              <a:latin typeface="Arial"/>
              <a:ea typeface="Arial"/>
              <a:cs typeface="Arial"/>
              <a:sym typeface="Arial"/>
            </a:endParaRPr>
          </a:p>
        </p:txBody>
      </p:sp>
      <p:sp>
        <p:nvSpPr>
          <p:cNvPr id="298" name="Google Shape;298;p10"/>
          <p:cNvSpPr/>
          <p:nvPr/>
        </p:nvSpPr>
        <p:spPr>
          <a:xfrm>
            <a:off x="3017520" y="2852928"/>
            <a:ext cx="292608" cy="292608"/>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a:off x="2514600"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1100"/>
              <a:buFont typeface="Arial"/>
              <a:buNone/>
            </a:pPr>
            <a:r>
              <a:rPr b="1" i="0" lang="en-US" sz="1100" u="none" cap="none" strike="noStrike">
                <a:solidFill>
                  <a:srgbClr val="009CDC"/>
                </a:solidFill>
                <a:latin typeface="Arial"/>
                <a:ea typeface="Arial"/>
                <a:cs typeface="Arial"/>
                <a:sym typeface="Arial"/>
              </a:rPr>
              <a:t>2026 Q2</a:t>
            </a:r>
            <a:endParaRPr b="0" i="0" sz="1100" u="none" cap="none" strike="noStrike">
              <a:solidFill>
                <a:schemeClr val="dk1"/>
              </a:solidFill>
              <a:latin typeface="Arial"/>
              <a:ea typeface="Arial"/>
              <a:cs typeface="Arial"/>
              <a:sym typeface="Arial"/>
            </a:endParaRPr>
          </a:p>
        </p:txBody>
      </p:sp>
      <p:sp>
        <p:nvSpPr>
          <p:cNvPr id="300" name="Google Shape;300;p10"/>
          <p:cNvSpPr/>
          <p:nvPr/>
        </p:nvSpPr>
        <p:spPr>
          <a:xfrm>
            <a:off x="2468880" y="3310128"/>
            <a:ext cx="1444752" cy="1133856"/>
          </a:xfrm>
          <a:prstGeom prst="roundRect">
            <a:avLst>
              <a:gd fmla="val 4839" name="adj"/>
            </a:avLst>
          </a:prstGeom>
          <a:solidFill>
            <a:srgbClr val="F8FB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2569464"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Baseline assessments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Company selection</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Policy consultations</a:t>
            </a:r>
            <a:endParaRPr b="0" i="0" sz="880" u="none" cap="none" strike="noStrike">
              <a:solidFill>
                <a:schemeClr val="dk1"/>
              </a:solidFill>
              <a:latin typeface="Arial"/>
              <a:ea typeface="Arial"/>
              <a:cs typeface="Arial"/>
              <a:sym typeface="Arial"/>
            </a:endParaRPr>
          </a:p>
        </p:txBody>
      </p:sp>
      <p:sp>
        <p:nvSpPr>
          <p:cNvPr id="302" name="Google Shape;302;p10"/>
          <p:cNvSpPr/>
          <p:nvPr/>
        </p:nvSpPr>
        <p:spPr>
          <a:xfrm>
            <a:off x="4690872" y="2852928"/>
            <a:ext cx="292608" cy="292608"/>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a:off x="4187952"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1100"/>
              <a:buFont typeface="Arial"/>
              <a:buNone/>
            </a:pPr>
            <a:r>
              <a:rPr b="1" i="0" lang="en-US" sz="1100" u="none" cap="none" strike="noStrike">
                <a:solidFill>
                  <a:srgbClr val="009CDC"/>
                </a:solidFill>
                <a:latin typeface="Arial"/>
                <a:ea typeface="Arial"/>
                <a:cs typeface="Arial"/>
                <a:sym typeface="Arial"/>
              </a:rPr>
              <a:t>2026 Q3</a:t>
            </a:r>
            <a:endParaRPr b="0" i="0" sz="1100" u="none" cap="none" strike="noStrike">
              <a:solidFill>
                <a:schemeClr val="dk1"/>
              </a:solidFill>
              <a:latin typeface="Arial"/>
              <a:ea typeface="Arial"/>
              <a:cs typeface="Arial"/>
              <a:sym typeface="Arial"/>
            </a:endParaRPr>
          </a:p>
        </p:txBody>
      </p:sp>
      <p:sp>
        <p:nvSpPr>
          <p:cNvPr id="304" name="Google Shape;304;p10"/>
          <p:cNvSpPr/>
          <p:nvPr/>
        </p:nvSpPr>
        <p:spPr>
          <a:xfrm>
            <a:off x="4142232" y="3310128"/>
            <a:ext cx="1444752" cy="1133856"/>
          </a:xfrm>
          <a:prstGeom prst="roundRect">
            <a:avLst>
              <a:gd fmla="val 4839" name="adj"/>
            </a:avLst>
          </a:prstGeom>
          <a:solidFill>
            <a:srgbClr val="EAF7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4242816"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Roadmaps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Feasibility studies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EE Agency workstream</a:t>
            </a:r>
            <a:endParaRPr b="0" i="0" sz="880" u="none" cap="none" strike="noStrike">
              <a:solidFill>
                <a:schemeClr val="dk1"/>
              </a:solidFill>
              <a:latin typeface="Arial"/>
              <a:ea typeface="Arial"/>
              <a:cs typeface="Arial"/>
              <a:sym typeface="Arial"/>
            </a:endParaRPr>
          </a:p>
        </p:txBody>
      </p:sp>
      <p:sp>
        <p:nvSpPr>
          <p:cNvPr id="306" name="Google Shape;306;p10"/>
          <p:cNvSpPr/>
          <p:nvPr/>
        </p:nvSpPr>
        <p:spPr>
          <a:xfrm>
            <a:off x="6364224" y="2852928"/>
            <a:ext cx="292608" cy="292608"/>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5861304"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1100"/>
              <a:buFont typeface="Arial"/>
              <a:buNone/>
            </a:pPr>
            <a:r>
              <a:rPr b="1" i="0" lang="en-US" sz="1100" u="none" cap="none" strike="noStrike">
                <a:solidFill>
                  <a:srgbClr val="009CDC"/>
                </a:solidFill>
                <a:latin typeface="Arial"/>
                <a:ea typeface="Arial"/>
                <a:cs typeface="Arial"/>
                <a:sym typeface="Arial"/>
              </a:rPr>
              <a:t>2026 Q4</a:t>
            </a:r>
            <a:endParaRPr b="0" i="0" sz="1100" u="none" cap="none" strike="noStrike">
              <a:solidFill>
                <a:schemeClr val="dk1"/>
              </a:solidFill>
              <a:latin typeface="Arial"/>
              <a:ea typeface="Arial"/>
              <a:cs typeface="Arial"/>
              <a:sym typeface="Arial"/>
            </a:endParaRPr>
          </a:p>
        </p:txBody>
      </p:sp>
      <p:sp>
        <p:nvSpPr>
          <p:cNvPr id="308" name="Google Shape;308;p10"/>
          <p:cNvSpPr/>
          <p:nvPr/>
        </p:nvSpPr>
        <p:spPr>
          <a:xfrm>
            <a:off x="5815584" y="3310128"/>
            <a:ext cx="1444752" cy="1133856"/>
          </a:xfrm>
          <a:prstGeom prst="roundRect">
            <a:avLst>
              <a:gd fmla="val 4839" name="adj"/>
            </a:avLst>
          </a:prstGeom>
          <a:solidFill>
            <a:srgbClr val="F8FB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5916168"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Investment decisions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Case studies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Monitoring update</a:t>
            </a:r>
            <a:endParaRPr b="0" i="0" sz="880" u="none" cap="none" strike="noStrike">
              <a:solidFill>
                <a:schemeClr val="dk1"/>
              </a:solidFill>
              <a:latin typeface="Arial"/>
              <a:ea typeface="Arial"/>
              <a:cs typeface="Arial"/>
              <a:sym typeface="Arial"/>
            </a:endParaRPr>
          </a:p>
        </p:txBody>
      </p:sp>
      <p:sp>
        <p:nvSpPr>
          <p:cNvPr id="310" name="Google Shape;310;p10"/>
          <p:cNvSpPr/>
          <p:nvPr/>
        </p:nvSpPr>
        <p:spPr>
          <a:xfrm>
            <a:off x="8037576" y="2852928"/>
            <a:ext cx="292608" cy="292608"/>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7534656"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47A42"/>
              </a:buClr>
              <a:buSzPts val="1100"/>
              <a:buFont typeface="Arial"/>
              <a:buNone/>
            </a:pPr>
            <a:r>
              <a:rPr b="1" i="0" lang="en-US" sz="1100" u="none" cap="none" strike="noStrike">
                <a:solidFill>
                  <a:srgbClr val="F47A42"/>
                </a:solidFill>
                <a:latin typeface="Arial"/>
                <a:ea typeface="Arial"/>
                <a:cs typeface="Arial"/>
                <a:sym typeface="Arial"/>
              </a:rPr>
              <a:t>2027 H1</a:t>
            </a:r>
            <a:endParaRPr b="0" i="0" sz="1100" u="none" cap="none" strike="noStrike">
              <a:solidFill>
                <a:schemeClr val="dk1"/>
              </a:solidFill>
              <a:latin typeface="Arial"/>
              <a:ea typeface="Arial"/>
              <a:cs typeface="Arial"/>
              <a:sym typeface="Arial"/>
            </a:endParaRPr>
          </a:p>
        </p:txBody>
      </p:sp>
      <p:sp>
        <p:nvSpPr>
          <p:cNvPr id="312" name="Google Shape;312;p10"/>
          <p:cNvSpPr/>
          <p:nvPr/>
        </p:nvSpPr>
        <p:spPr>
          <a:xfrm>
            <a:off x="7488936" y="3310128"/>
            <a:ext cx="1444752" cy="1133856"/>
          </a:xfrm>
          <a:prstGeom prst="roundRect">
            <a:avLst>
              <a:gd fmla="val 4839" name="adj"/>
            </a:avLst>
          </a:prstGeom>
          <a:solidFill>
            <a:srgbClr val="EAF7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7589520"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Implementation support</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Replication package</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Capacity building</a:t>
            </a:r>
            <a:endParaRPr b="0" i="0" sz="880" u="none" cap="none" strike="noStrike">
              <a:solidFill>
                <a:schemeClr val="dk1"/>
              </a:solidFill>
              <a:latin typeface="Arial"/>
              <a:ea typeface="Arial"/>
              <a:cs typeface="Arial"/>
              <a:sym typeface="Arial"/>
            </a:endParaRPr>
          </a:p>
        </p:txBody>
      </p:sp>
      <p:sp>
        <p:nvSpPr>
          <p:cNvPr id="314" name="Google Shape;314;p10"/>
          <p:cNvSpPr/>
          <p:nvPr/>
        </p:nvSpPr>
        <p:spPr>
          <a:xfrm>
            <a:off x="9710928" y="2852928"/>
            <a:ext cx="292608" cy="292608"/>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
          <p:cNvSpPr/>
          <p:nvPr/>
        </p:nvSpPr>
        <p:spPr>
          <a:xfrm>
            <a:off x="9208008" y="2331720"/>
            <a:ext cx="1353312" cy="25603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47A42"/>
              </a:buClr>
              <a:buSzPts val="1100"/>
              <a:buFont typeface="Arial"/>
              <a:buNone/>
            </a:pPr>
            <a:r>
              <a:rPr b="1" i="0" lang="en-US" sz="1100" u="none" cap="none" strike="noStrike">
                <a:solidFill>
                  <a:srgbClr val="F47A42"/>
                </a:solidFill>
                <a:latin typeface="Arial"/>
                <a:ea typeface="Arial"/>
                <a:cs typeface="Arial"/>
                <a:sym typeface="Arial"/>
              </a:rPr>
              <a:t>2027 H2</a:t>
            </a:r>
            <a:endParaRPr b="0" i="0" sz="1100" u="none" cap="none" strike="noStrike">
              <a:solidFill>
                <a:schemeClr val="dk1"/>
              </a:solidFill>
              <a:latin typeface="Arial"/>
              <a:ea typeface="Arial"/>
              <a:cs typeface="Arial"/>
              <a:sym typeface="Arial"/>
            </a:endParaRPr>
          </a:p>
        </p:txBody>
      </p:sp>
      <p:sp>
        <p:nvSpPr>
          <p:cNvPr id="316" name="Google Shape;316;p10"/>
          <p:cNvSpPr/>
          <p:nvPr/>
        </p:nvSpPr>
        <p:spPr>
          <a:xfrm>
            <a:off x="9162288" y="3310128"/>
            <a:ext cx="1444752" cy="1133856"/>
          </a:xfrm>
          <a:prstGeom prst="roundRect">
            <a:avLst>
              <a:gd fmla="val 4839" name="adj"/>
            </a:avLst>
          </a:prstGeom>
          <a:solidFill>
            <a:srgbClr val="F8FBFC"/>
          </a:solidFill>
          <a:ln cap="flat" cmpd="sng" w="9525">
            <a:solidFill>
              <a:srgbClr val="D8EA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p:nvPr/>
        </p:nvSpPr>
        <p:spPr>
          <a:xfrm>
            <a:off x="9262872" y="3456432"/>
            <a:ext cx="1225296" cy="82296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Policy roll-out</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Final lessons</a:t>
            </a:r>
            <a:endParaRPr b="0" i="0" sz="88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1F2A35"/>
              </a:buClr>
              <a:buSzPts val="880"/>
              <a:buFont typeface="Arial"/>
              <a:buNone/>
            </a:pPr>
            <a:r>
              <a:rPr b="0" i="0" lang="en-US" sz="880" u="none" cap="none" strike="noStrike">
                <a:solidFill>
                  <a:srgbClr val="1F2A35"/>
                </a:solidFill>
                <a:latin typeface="Arial"/>
                <a:ea typeface="Arial"/>
                <a:cs typeface="Arial"/>
                <a:sym typeface="Arial"/>
              </a:rPr>
              <a:t>Scale-up pipeline</a:t>
            </a:r>
            <a:endParaRPr b="0" i="0" sz="880" u="none" cap="none" strike="noStrike">
              <a:solidFill>
                <a:schemeClr val="dk1"/>
              </a:solidFill>
              <a:latin typeface="Arial"/>
              <a:ea typeface="Arial"/>
              <a:cs typeface="Arial"/>
              <a:sym typeface="Arial"/>
            </a:endParaRPr>
          </a:p>
        </p:txBody>
      </p:sp>
      <p:sp>
        <p:nvSpPr>
          <p:cNvPr id="318" name="Google Shape;318;p10"/>
          <p:cNvSpPr/>
          <p:nvPr/>
        </p:nvSpPr>
        <p:spPr>
          <a:xfrm>
            <a:off x="1051560" y="5212080"/>
            <a:ext cx="10058400" cy="274320"/>
          </a:xfrm>
          <a:prstGeom prst="rect">
            <a:avLst/>
          </a:prstGeom>
          <a:noFill/>
          <a:ln>
            <a:noFill/>
          </a:ln>
        </p:spPr>
        <p:txBody>
          <a:bodyPr anchorCtr="0" anchor="ctr" bIns="250" lIns="250" spcFirstLastPara="1" rIns="250" wrap="square" tIns="250">
            <a:noAutofit/>
          </a:bodyPr>
          <a:lstStyle/>
          <a:p>
            <a:pPr indent="0" lvl="0" marL="0" marR="0" rtl="0" algn="ctr">
              <a:spcBef>
                <a:spcPts val="0"/>
              </a:spcBef>
              <a:spcAft>
                <a:spcPts val="0"/>
              </a:spcAft>
              <a:buClr>
                <a:srgbClr val="009CDC"/>
              </a:buClr>
              <a:buSzPts val="1300"/>
              <a:buFont typeface="Arial"/>
              <a:buNone/>
            </a:pPr>
            <a:r>
              <a:rPr b="1" i="0" lang="en-US" sz="1300" u="none" cap="none" strike="noStrike">
                <a:solidFill>
                  <a:srgbClr val="009CDC"/>
                </a:solidFill>
                <a:latin typeface="Arial"/>
                <a:ea typeface="Arial"/>
                <a:cs typeface="Arial"/>
                <a:sym typeface="Arial"/>
              </a:rPr>
              <a:t>SC coordination checkpoints: Q</a:t>
            </a:r>
            <a:r>
              <a:rPr b="1" lang="en-US" sz="1300">
                <a:solidFill>
                  <a:srgbClr val="009CDC"/>
                </a:solidFill>
              </a:rPr>
              <a:t>2 </a:t>
            </a:r>
            <a:r>
              <a:rPr b="1" i="0" lang="en-US" sz="1300" u="none" cap="none" strike="noStrike">
                <a:solidFill>
                  <a:srgbClr val="009CDC"/>
                </a:solidFill>
                <a:latin typeface="Arial"/>
                <a:ea typeface="Arial"/>
                <a:cs typeface="Arial"/>
                <a:sym typeface="Arial"/>
              </a:rPr>
              <a:t>2026 launch • </a:t>
            </a:r>
            <a:r>
              <a:rPr b="1" lang="en-US" sz="1300">
                <a:solidFill>
                  <a:srgbClr val="009CDC"/>
                </a:solidFill>
              </a:rPr>
              <a:t>Q4 </a:t>
            </a:r>
            <a:r>
              <a:rPr b="1" i="0" lang="en-US" sz="1300" u="none" cap="none" strike="noStrike">
                <a:solidFill>
                  <a:srgbClr val="009CDC"/>
                </a:solidFill>
                <a:latin typeface="Arial"/>
                <a:ea typeface="Arial"/>
                <a:cs typeface="Arial"/>
                <a:sym typeface="Arial"/>
              </a:rPr>
              <a:t>2026 progress review • Q2 2027 replication and sustainability review</a:t>
            </a:r>
            <a:endParaRPr b="0" i="0" sz="1300" u="none" cap="none" strike="noStrike">
              <a:solidFill>
                <a:schemeClr val="dk1"/>
              </a:solidFill>
              <a:latin typeface="Arial"/>
              <a:ea typeface="Arial"/>
              <a:cs typeface="Arial"/>
              <a:sym typeface="Arial"/>
            </a:endParaRPr>
          </a:p>
        </p:txBody>
      </p:sp>
      <p:sp>
        <p:nvSpPr>
          <p:cNvPr id="319" name="Google Shape;319;p10"/>
          <p:cNvSpPr/>
          <p:nvPr/>
        </p:nvSpPr>
        <p:spPr>
          <a:xfrm>
            <a:off x="658368" y="6336792"/>
            <a:ext cx="6858000" cy="20116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8A8A8A"/>
              </a:buClr>
              <a:buSzPts val="740"/>
              <a:buFont typeface="Arial"/>
              <a:buNone/>
            </a:pPr>
            <a:r>
              <a:rPr b="0" i="1" lang="en-US" sz="740" u="none" cap="none" strike="noStrike">
                <a:solidFill>
                  <a:srgbClr val="8A8A8A"/>
                </a:solidFill>
                <a:latin typeface="Arial"/>
                <a:ea typeface="Arial"/>
                <a:cs typeface="Arial"/>
                <a:sym typeface="Arial"/>
              </a:rPr>
              <a:t>Source: Amended ProDoc, Phase II timeline of activities.</a:t>
            </a:r>
            <a:endParaRPr b="0" i="0" sz="74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4" name="Shape 324"/>
        <p:cNvGrpSpPr/>
        <p:nvPr/>
      </p:nvGrpSpPr>
      <p:grpSpPr>
        <a:xfrm>
          <a:off x="0" y="0"/>
          <a:ext cx="0" cy="0"/>
          <a:chOff x="0" y="0"/>
          <a:chExt cx="0" cy="0"/>
        </a:xfrm>
      </p:grpSpPr>
      <p:pic>
        <p:nvPicPr>
          <p:cNvPr descr="/mnt/data/giz_donor_logo.jpg" id="325" name="Google Shape;325;p11"/>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326" name="Google Shape;326;p11"/>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327" name="Google Shape;327;p11"/>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328" name="Google Shape;328;p11"/>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11</a:t>
            </a:r>
            <a:endParaRPr b="0" i="0" sz="1000" u="none" cap="none" strike="noStrike">
              <a:solidFill>
                <a:schemeClr val="dk1"/>
              </a:solidFill>
              <a:latin typeface="Arial"/>
              <a:ea typeface="Arial"/>
              <a:cs typeface="Arial"/>
              <a:sym typeface="Arial"/>
            </a:endParaRPr>
          </a:p>
        </p:txBody>
      </p:sp>
      <p:sp>
        <p:nvSpPr>
          <p:cNvPr id="330" name="Google Shape;330;p11"/>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Support requested from the Steering Committee and partners</a:t>
            </a:r>
            <a:endParaRPr b="0" i="0" sz="2600" u="none" cap="none" strike="noStrike">
              <a:solidFill>
                <a:schemeClr val="dk1"/>
              </a:solidFill>
              <a:latin typeface="Arial"/>
              <a:ea typeface="Arial"/>
              <a:cs typeface="Arial"/>
              <a:sym typeface="Arial"/>
            </a:endParaRPr>
          </a:p>
        </p:txBody>
      </p:sp>
      <p:sp>
        <p:nvSpPr>
          <p:cNvPr id="331" name="Google Shape;331;p11"/>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Decisions and coordination needed to start Phase II efficiently</a:t>
            </a:r>
            <a:endParaRPr b="0" i="0" sz="1200" u="none" cap="none" strike="noStrike">
              <a:solidFill>
                <a:schemeClr val="dk1"/>
              </a:solidFill>
              <a:latin typeface="Arial"/>
              <a:ea typeface="Arial"/>
              <a:cs typeface="Arial"/>
              <a:sym typeface="Arial"/>
            </a:endParaRPr>
          </a:p>
        </p:txBody>
      </p:sp>
      <p:sp>
        <p:nvSpPr>
          <p:cNvPr id="332" name="Google Shape;332;p11"/>
          <p:cNvSpPr/>
          <p:nvPr/>
        </p:nvSpPr>
        <p:spPr>
          <a:xfrm>
            <a:off x="685800" y="2148840"/>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685800" y="214884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886968" y="227685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1. Confirm priority sites</a:t>
            </a:r>
            <a:endParaRPr b="0" i="0" sz="1350" u="none" cap="none" strike="noStrike">
              <a:solidFill>
                <a:schemeClr val="dk1"/>
              </a:solidFill>
              <a:latin typeface="Arial"/>
              <a:ea typeface="Arial"/>
              <a:cs typeface="Arial"/>
              <a:sym typeface="Arial"/>
            </a:endParaRPr>
          </a:p>
        </p:txBody>
      </p:sp>
      <p:sp>
        <p:nvSpPr>
          <p:cNvPr id="335" name="Google Shape;335;p11"/>
          <p:cNvSpPr/>
          <p:nvPr/>
        </p:nvSpPr>
        <p:spPr>
          <a:xfrm>
            <a:off x="886968" y="2624328"/>
            <a:ext cx="3200400" cy="685800"/>
          </a:xfrm>
          <a:prstGeom prst="rect">
            <a:avLst/>
          </a:prstGeom>
          <a:noFill/>
          <a:ln>
            <a:noFill/>
          </a:ln>
        </p:spPr>
        <p:txBody>
          <a:bodyPr anchorCtr="0" anchor="t" bIns="250" lIns="250" spcFirstLastPara="1" rIns="250" wrap="square" tIns="250">
            <a:normAutofit/>
          </a:bodyPr>
          <a:lstStyle/>
          <a:p>
            <a:pPr indent="0" lvl="0" marL="0" marR="0" rtl="0" algn="l">
              <a:lnSpc>
                <a:spcPct val="100000"/>
              </a:lnSpc>
              <a:spcBef>
                <a:spcPts val="0"/>
              </a:spcBef>
              <a:spcAft>
                <a:spcPts val="0"/>
              </a:spcAft>
              <a:buClr>
                <a:srgbClr val="1F2A35"/>
              </a:buClr>
              <a:buSzPts val="1130"/>
              <a:buFont typeface="Arial"/>
              <a:buNone/>
            </a:pPr>
            <a:r>
              <a:rPr b="0" i="0" lang="en-US" sz="1200" u="none" cap="none" strike="noStrike">
                <a:solidFill>
                  <a:srgbClr val="1F2A35"/>
                </a:solidFill>
                <a:latin typeface="Arial"/>
                <a:ea typeface="Arial"/>
                <a:cs typeface="Arial"/>
                <a:sym typeface="Arial"/>
              </a:rPr>
              <a:t>Confirm FEZ “Navoi” as a scale-up site and agree on the process for identifying the greenfield/newly developed park.</a:t>
            </a:r>
            <a:endParaRPr sz="1200">
              <a:solidFill>
                <a:srgbClr val="1F2A35"/>
              </a:solidFill>
            </a:endParaRPr>
          </a:p>
        </p:txBody>
      </p:sp>
      <p:sp>
        <p:nvSpPr>
          <p:cNvPr id="336" name="Google Shape;336;p11"/>
          <p:cNvSpPr/>
          <p:nvPr/>
        </p:nvSpPr>
        <p:spPr>
          <a:xfrm>
            <a:off x="4370832" y="2148840"/>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4370832" y="214884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4572000" y="227685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2. Nominate focal points</a:t>
            </a:r>
            <a:endParaRPr b="0" i="0" sz="1350" u="none" cap="none" strike="noStrike">
              <a:solidFill>
                <a:schemeClr val="dk1"/>
              </a:solidFill>
              <a:latin typeface="Arial"/>
              <a:ea typeface="Arial"/>
              <a:cs typeface="Arial"/>
              <a:sym typeface="Arial"/>
            </a:endParaRPr>
          </a:p>
        </p:txBody>
      </p:sp>
      <p:sp>
        <p:nvSpPr>
          <p:cNvPr id="339" name="Google Shape;339;p11"/>
          <p:cNvSpPr/>
          <p:nvPr/>
        </p:nvSpPr>
        <p:spPr>
          <a:xfrm>
            <a:off x="4572000" y="2624328"/>
            <a:ext cx="3200400" cy="685800"/>
          </a:xfrm>
          <a:prstGeom prst="rect">
            <a:avLst/>
          </a:prstGeom>
          <a:noFill/>
          <a:ln>
            <a:noFill/>
          </a:ln>
        </p:spPr>
        <p:txBody>
          <a:bodyPr anchorCtr="0" anchor="t" bIns="250" lIns="250" spcFirstLastPara="1" rIns="250" wrap="square" tIns="250">
            <a:normAutofit/>
          </a:bodyPr>
          <a:lstStyle/>
          <a:p>
            <a:pPr indent="0" lvl="0" marL="0" marR="0" rtl="0" algn="l">
              <a:lnSpc>
                <a:spcPct val="100000"/>
              </a:lnSpc>
              <a:spcBef>
                <a:spcPts val="0"/>
              </a:spcBef>
              <a:spcAft>
                <a:spcPts val="0"/>
              </a:spcAft>
              <a:buClr>
                <a:srgbClr val="1F2A35"/>
              </a:buClr>
              <a:buSzPts val="1130"/>
              <a:buFont typeface="Arial"/>
              <a:buNone/>
            </a:pPr>
            <a:r>
              <a:rPr lang="en-US" sz="1200">
                <a:solidFill>
                  <a:srgbClr val="1F2A35"/>
                </a:solidFill>
              </a:rPr>
              <a:t>Designate working-level focal points from ministries, agencies, park directorates and relevant technical institutions.</a:t>
            </a:r>
            <a:endParaRPr b="0" i="0" sz="1130" u="none" cap="none" strike="noStrike">
              <a:solidFill>
                <a:schemeClr val="dk1"/>
              </a:solidFill>
              <a:latin typeface="Arial"/>
              <a:ea typeface="Arial"/>
              <a:cs typeface="Arial"/>
              <a:sym typeface="Arial"/>
            </a:endParaRPr>
          </a:p>
        </p:txBody>
      </p:sp>
      <p:sp>
        <p:nvSpPr>
          <p:cNvPr id="340" name="Google Shape;340;p11"/>
          <p:cNvSpPr/>
          <p:nvPr/>
        </p:nvSpPr>
        <p:spPr>
          <a:xfrm>
            <a:off x="8055864" y="2148840"/>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8055864" y="214884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8257032" y="227685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3. Facilitate data access</a:t>
            </a:r>
            <a:endParaRPr b="0" i="0" sz="1350" u="none" cap="none" strike="noStrike">
              <a:solidFill>
                <a:schemeClr val="dk1"/>
              </a:solidFill>
              <a:latin typeface="Arial"/>
              <a:ea typeface="Arial"/>
              <a:cs typeface="Arial"/>
              <a:sym typeface="Arial"/>
            </a:endParaRPr>
          </a:p>
        </p:txBody>
      </p:sp>
      <p:sp>
        <p:nvSpPr>
          <p:cNvPr id="343" name="Google Shape;343;p11"/>
          <p:cNvSpPr/>
          <p:nvPr/>
        </p:nvSpPr>
        <p:spPr>
          <a:xfrm>
            <a:off x="8257032" y="2624328"/>
            <a:ext cx="320040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30"/>
              <a:buFont typeface="Arial"/>
              <a:buNone/>
            </a:pPr>
            <a:r>
              <a:rPr lang="en-US" sz="1200">
                <a:solidFill>
                  <a:srgbClr val="1F2A35"/>
                </a:solidFill>
              </a:rPr>
              <a:t>Support timely collection of park-level and company-level data required for EIP, RECP and feasibility assessments.</a:t>
            </a:r>
            <a:endParaRPr b="0" i="0" sz="1130" u="none" cap="none" strike="noStrike">
              <a:solidFill>
                <a:schemeClr val="dk1"/>
              </a:solidFill>
              <a:latin typeface="Arial"/>
              <a:ea typeface="Arial"/>
              <a:cs typeface="Arial"/>
              <a:sym typeface="Arial"/>
            </a:endParaRPr>
          </a:p>
        </p:txBody>
      </p:sp>
      <p:sp>
        <p:nvSpPr>
          <p:cNvPr id="344" name="Google Shape;344;p11"/>
          <p:cNvSpPr/>
          <p:nvPr/>
        </p:nvSpPr>
        <p:spPr>
          <a:xfrm>
            <a:off x="685800" y="3776472"/>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685800" y="3776472"/>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886968" y="3904488"/>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4. Align policy work</a:t>
            </a:r>
            <a:endParaRPr b="0" i="0" sz="1350" u="none" cap="none" strike="noStrike">
              <a:solidFill>
                <a:schemeClr val="dk1"/>
              </a:solidFill>
              <a:latin typeface="Arial"/>
              <a:ea typeface="Arial"/>
              <a:cs typeface="Arial"/>
              <a:sym typeface="Arial"/>
            </a:endParaRPr>
          </a:p>
        </p:txBody>
      </p:sp>
      <p:sp>
        <p:nvSpPr>
          <p:cNvPr id="347" name="Google Shape;347;p11"/>
          <p:cNvSpPr/>
          <p:nvPr/>
        </p:nvSpPr>
        <p:spPr>
          <a:xfrm>
            <a:off x="886968" y="4251960"/>
            <a:ext cx="3200400" cy="685800"/>
          </a:xfrm>
          <a:prstGeom prst="rect">
            <a:avLst/>
          </a:prstGeom>
          <a:noFill/>
          <a:ln>
            <a:noFill/>
          </a:ln>
        </p:spPr>
        <p:txBody>
          <a:bodyPr anchorCtr="0" anchor="t" bIns="250" lIns="250" spcFirstLastPara="1" rIns="250" wrap="square" tIns="250">
            <a:normAutofit/>
          </a:bodyPr>
          <a:lstStyle/>
          <a:p>
            <a:pPr indent="0" lvl="0" marL="0" marR="0" rtl="0" algn="l">
              <a:lnSpc>
                <a:spcPct val="100000"/>
              </a:lnSpc>
              <a:spcBef>
                <a:spcPts val="0"/>
              </a:spcBef>
              <a:spcAft>
                <a:spcPts val="0"/>
              </a:spcAft>
              <a:buClr>
                <a:srgbClr val="1F2A35"/>
              </a:buClr>
              <a:buSzPts val="1130"/>
              <a:buFont typeface="Arial"/>
              <a:buNone/>
            </a:pPr>
            <a:r>
              <a:rPr lang="en-US" sz="1200">
                <a:solidFill>
                  <a:srgbClr val="1F2A35"/>
                </a:solidFill>
              </a:rPr>
              <a:t>Support operationalization of EIP legal instruments. Coordination with the Energy Efficiency Agency.</a:t>
            </a:r>
            <a:endParaRPr b="0" i="0" sz="1130" u="none" cap="none" strike="noStrike">
              <a:solidFill>
                <a:schemeClr val="dk1"/>
              </a:solidFill>
              <a:latin typeface="Arial"/>
              <a:ea typeface="Arial"/>
              <a:cs typeface="Arial"/>
              <a:sym typeface="Arial"/>
            </a:endParaRPr>
          </a:p>
        </p:txBody>
      </p:sp>
      <p:sp>
        <p:nvSpPr>
          <p:cNvPr id="348" name="Google Shape;348;p11"/>
          <p:cNvSpPr/>
          <p:nvPr/>
        </p:nvSpPr>
        <p:spPr>
          <a:xfrm>
            <a:off x="4370832" y="3776472"/>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4370832" y="3776472"/>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4572000" y="3904488"/>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5. Mobilize investments</a:t>
            </a:r>
            <a:endParaRPr b="0" i="0" sz="1350" u="none" cap="none" strike="noStrike">
              <a:solidFill>
                <a:schemeClr val="dk1"/>
              </a:solidFill>
              <a:latin typeface="Arial"/>
              <a:ea typeface="Arial"/>
              <a:cs typeface="Arial"/>
              <a:sym typeface="Arial"/>
            </a:endParaRPr>
          </a:p>
        </p:txBody>
      </p:sp>
      <p:sp>
        <p:nvSpPr>
          <p:cNvPr id="351" name="Google Shape;351;p11"/>
          <p:cNvSpPr/>
          <p:nvPr/>
        </p:nvSpPr>
        <p:spPr>
          <a:xfrm>
            <a:off x="4572000" y="4251960"/>
            <a:ext cx="3200400" cy="685800"/>
          </a:xfrm>
          <a:prstGeom prst="rect">
            <a:avLst/>
          </a:prstGeom>
          <a:noFill/>
          <a:ln>
            <a:noFill/>
          </a:ln>
        </p:spPr>
        <p:txBody>
          <a:bodyPr anchorCtr="0" anchor="t" bIns="250" lIns="250" spcFirstLastPara="1" rIns="250" wrap="square" tIns="250">
            <a:normAutofit/>
          </a:bodyPr>
          <a:lstStyle/>
          <a:p>
            <a:pPr indent="0" lvl="0" marL="0" marR="0" rtl="0" algn="l">
              <a:lnSpc>
                <a:spcPct val="100000"/>
              </a:lnSpc>
              <a:spcBef>
                <a:spcPts val="0"/>
              </a:spcBef>
              <a:spcAft>
                <a:spcPts val="0"/>
              </a:spcAft>
              <a:buClr>
                <a:srgbClr val="1F2A35"/>
              </a:buClr>
              <a:buSzPts val="1130"/>
              <a:buFont typeface="Arial"/>
              <a:buNone/>
            </a:pPr>
            <a:r>
              <a:rPr lang="en-US" sz="1200">
                <a:solidFill>
                  <a:srgbClr val="1F2A35"/>
                </a:solidFill>
              </a:rPr>
              <a:t>Coordinate partner support around a pipeline of bankable RECP, energy, water, waste and symbiosis projects.</a:t>
            </a:r>
            <a:endParaRPr b="0" i="0" sz="1130" u="none" cap="none" strike="noStrike">
              <a:solidFill>
                <a:schemeClr val="dk1"/>
              </a:solidFill>
              <a:latin typeface="Arial"/>
              <a:ea typeface="Arial"/>
              <a:cs typeface="Arial"/>
              <a:sym typeface="Arial"/>
            </a:endParaRPr>
          </a:p>
        </p:txBody>
      </p:sp>
      <p:sp>
        <p:nvSpPr>
          <p:cNvPr id="352" name="Google Shape;352;p11"/>
          <p:cNvSpPr/>
          <p:nvPr/>
        </p:nvSpPr>
        <p:spPr>
          <a:xfrm>
            <a:off x="8055864" y="3776472"/>
            <a:ext cx="352044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8055864" y="3776472"/>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8257032" y="3904488"/>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6. Communicate results</a:t>
            </a:r>
            <a:endParaRPr b="0" i="0" sz="1350" u="none" cap="none" strike="noStrike">
              <a:solidFill>
                <a:schemeClr val="dk1"/>
              </a:solidFill>
              <a:latin typeface="Arial"/>
              <a:ea typeface="Arial"/>
              <a:cs typeface="Arial"/>
              <a:sym typeface="Arial"/>
            </a:endParaRPr>
          </a:p>
        </p:txBody>
      </p:sp>
      <p:sp>
        <p:nvSpPr>
          <p:cNvPr id="355" name="Google Shape;355;p11"/>
          <p:cNvSpPr/>
          <p:nvPr/>
        </p:nvSpPr>
        <p:spPr>
          <a:xfrm>
            <a:off x="8257032" y="4251960"/>
            <a:ext cx="320040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30"/>
              <a:buFont typeface="Arial"/>
              <a:buNone/>
            </a:pPr>
            <a:r>
              <a:rPr lang="en-US" sz="1200">
                <a:solidFill>
                  <a:srgbClr val="1F2A35"/>
                </a:solidFill>
              </a:rPr>
              <a:t>Use success stories and monitoring data to build demand for EIP services across Uzbekistan.</a:t>
            </a:r>
            <a:endParaRPr b="0" i="0" sz="113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0" name="Shape 360"/>
        <p:cNvGrpSpPr/>
        <p:nvPr/>
      </p:nvGrpSpPr>
      <p:grpSpPr>
        <a:xfrm>
          <a:off x="0" y="0"/>
          <a:ext cx="0" cy="0"/>
          <a:chOff x="0" y="0"/>
          <a:chExt cx="0" cy="0"/>
        </a:xfrm>
      </p:grpSpPr>
      <p:pic>
        <p:nvPicPr>
          <p:cNvPr descr="/mnt/data/giz_donor_logo.jpg" id="361" name="Google Shape;361;p12"/>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362" name="Google Shape;362;p12"/>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363" name="Google Shape;363;p12"/>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364" name="Google Shape;364;p12"/>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12</a:t>
            </a:r>
            <a:endParaRPr b="0" i="0" sz="1000" u="none" cap="none" strike="noStrike">
              <a:solidFill>
                <a:schemeClr val="dk1"/>
              </a:solidFill>
              <a:latin typeface="Arial"/>
              <a:ea typeface="Arial"/>
              <a:cs typeface="Arial"/>
              <a:sym typeface="Arial"/>
            </a:endParaRPr>
          </a:p>
        </p:txBody>
      </p:sp>
      <p:sp>
        <p:nvSpPr>
          <p:cNvPr id="366" name="Google Shape;366;p12"/>
          <p:cNvSpPr/>
          <p:nvPr/>
        </p:nvSpPr>
        <p:spPr>
          <a:xfrm>
            <a:off x="2194560" y="1389961"/>
            <a:ext cx="7772400" cy="640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F2A35"/>
              </a:buClr>
              <a:buSzPts val="1130"/>
              <a:buFont typeface="Arial"/>
              <a:buNone/>
            </a:pPr>
            <a:r>
              <a:rPr b="1" lang="en-US" sz="2500">
                <a:solidFill>
                  <a:srgbClr val="009CDC"/>
                </a:solidFill>
              </a:rPr>
              <a:t>Thank yo</a:t>
            </a:r>
            <a:r>
              <a:rPr b="1" i="0" lang="en-US" sz="2500" u="none" cap="none" strike="noStrike">
                <a:solidFill>
                  <a:srgbClr val="009CDC"/>
                </a:solidFill>
                <a:latin typeface="Arial"/>
                <a:ea typeface="Arial"/>
                <a:cs typeface="Arial"/>
                <a:sym typeface="Arial"/>
              </a:rPr>
              <a:t>u for your attention</a:t>
            </a:r>
            <a:r>
              <a:rPr b="1" lang="en-US" sz="2500">
                <a:solidFill>
                  <a:srgbClr val="009CDC"/>
                </a:solidFill>
              </a:rPr>
              <a:t>!</a:t>
            </a:r>
            <a:endParaRPr b="1" sz="2500">
              <a:solidFill>
                <a:srgbClr val="009CDC"/>
              </a:solidFill>
            </a:endParaRPr>
          </a:p>
          <a:p>
            <a:pPr indent="0" lvl="0" marL="0" marR="0" rtl="0" algn="ctr">
              <a:lnSpc>
                <a:spcPct val="100000"/>
              </a:lnSpc>
              <a:spcBef>
                <a:spcPts val="0"/>
              </a:spcBef>
              <a:spcAft>
                <a:spcPts val="0"/>
              </a:spcAft>
              <a:buClr>
                <a:srgbClr val="1F2A35"/>
              </a:buClr>
              <a:buSzPts val="1130"/>
              <a:buFont typeface="Arial"/>
              <a:buNone/>
            </a:pPr>
            <a:r>
              <a:t/>
            </a:r>
            <a:endParaRPr b="1" sz="2500">
              <a:solidFill>
                <a:srgbClr val="009CDC"/>
              </a:solidFill>
            </a:endParaRPr>
          </a:p>
          <a:p>
            <a:pPr indent="0" lvl="0" marL="0" marR="0" rtl="0" algn="ctr">
              <a:lnSpc>
                <a:spcPct val="100000"/>
              </a:lnSpc>
              <a:spcBef>
                <a:spcPts val="0"/>
              </a:spcBef>
              <a:spcAft>
                <a:spcPts val="0"/>
              </a:spcAft>
              <a:buClr>
                <a:srgbClr val="1F2A35"/>
              </a:buClr>
              <a:buSzPts val="1130"/>
              <a:buFont typeface="Arial"/>
              <a:buNone/>
            </a:pPr>
            <a:r>
              <a:rPr lang="en-US" sz="2400" u="sng">
                <a:solidFill>
                  <a:schemeClr val="hlink"/>
                </a:solidFill>
                <a:hlinkClick r:id="rId5"/>
              </a:rPr>
              <a:t>www.ecoindustrialparks.uz</a:t>
            </a:r>
            <a:endParaRPr sz="1200">
              <a:solidFill>
                <a:srgbClr val="1F2A35"/>
              </a:solidFill>
            </a:endParaRPr>
          </a:p>
          <a:p>
            <a:pPr indent="0" lvl="0" marL="0" marR="0" rtl="0" algn="l">
              <a:lnSpc>
                <a:spcPct val="100000"/>
              </a:lnSpc>
              <a:spcBef>
                <a:spcPts val="0"/>
              </a:spcBef>
              <a:spcAft>
                <a:spcPts val="0"/>
              </a:spcAft>
              <a:buClr>
                <a:srgbClr val="1F2A35"/>
              </a:buClr>
              <a:buSzPts val="1130"/>
              <a:buFont typeface="Arial"/>
              <a:buNone/>
            </a:pPr>
            <a:r>
              <a:t/>
            </a:r>
            <a:endParaRPr sz="1200">
              <a:solidFill>
                <a:srgbClr val="1F2A35"/>
              </a:solidFill>
            </a:endParaRPr>
          </a:p>
        </p:txBody>
      </p:sp>
      <p:sp>
        <p:nvSpPr>
          <p:cNvPr id="367" name="Google Shape;367;p12"/>
          <p:cNvSpPr/>
          <p:nvPr/>
        </p:nvSpPr>
        <p:spPr>
          <a:xfrm>
            <a:off x="822960" y="5230368"/>
            <a:ext cx="10515600" cy="658368"/>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This activity is implemented by United Nations Industrial Development Organization in the framework of Grant Agreement funded by the German Federal Ministry for Economic Cooperation and Development (BMZ) and supported by Deutsche Gesellschaft für Internationale Zusammenarbeit (GIZ) GmbH.</a:t>
            </a:r>
            <a:endParaRPr b="0" i="0" sz="1400" u="none" cap="none" strike="noStrike">
              <a:solidFill>
                <a:schemeClr val="dk1"/>
              </a:solidFill>
              <a:latin typeface="Arial"/>
              <a:ea typeface="Arial"/>
              <a:cs typeface="Arial"/>
              <a:sym typeface="Arial"/>
            </a:endParaRPr>
          </a:p>
        </p:txBody>
      </p:sp>
      <p:pic>
        <p:nvPicPr>
          <p:cNvPr id="368" name="Google Shape;368;p12"/>
          <p:cNvPicPr preferRelativeResize="0"/>
          <p:nvPr/>
        </p:nvPicPr>
        <p:blipFill>
          <a:blip r:embed="rId6">
            <a:alphaModFix/>
          </a:blip>
          <a:stretch>
            <a:fillRect/>
          </a:stretch>
        </p:blipFill>
        <p:spPr>
          <a:xfrm>
            <a:off x="822950" y="2377675"/>
            <a:ext cx="10391628" cy="2741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 name="Shape 29"/>
        <p:cNvGrpSpPr/>
        <p:nvPr/>
      </p:nvGrpSpPr>
      <p:grpSpPr>
        <a:xfrm>
          <a:off x="0" y="0"/>
          <a:ext cx="0" cy="0"/>
          <a:chOff x="0" y="0"/>
          <a:chExt cx="0" cy="0"/>
        </a:xfrm>
      </p:grpSpPr>
      <p:pic>
        <p:nvPicPr>
          <p:cNvPr descr="/mnt/data/giz_donor_logo.jpg" id="30" name="Google Shape;30;p2"/>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31" name="Google Shape;31;p2"/>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32" name="Google Shape;32;p2"/>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33" name="Google Shape;33;p2"/>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2</a:t>
            </a:r>
            <a:endParaRPr b="0" i="0" sz="1000" u="none" cap="none" strike="noStrike">
              <a:solidFill>
                <a:schemeClr val="dk1"/>
              </a:solidFill>
              <a:latin typeface="Arial"/>
              <a:ea typeface="Arial"/>
              <a:cs typeface="Arial"/>
              <a:sym typeface="Arial"/>
            </a:endParaRPr>
          </a:p>
        </p:txBody>
      </p:sp>
      <p:sp>
        <p:nvSpPr>
          <p:cNvPr id="35" name="Google Shape;35;p2"/>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Phase II: from demonstration to scale-up</a:t>
            </a:r>
            <a:endParaRPr b="0" i="0" sz="2600" u="none" cap="none" strike="noStrike">
              <a:solidFill>
                <a:schemeClr val="dk1"/>
              </a:solidFill>
              <a:latin typeface="Arial"/>
              <a:ea typeface="Arial"/>
              <a:cs typeface="Arial"/>
              <a:sym typeface="Arial"/>
            </a:endParaRPr>
          </a:p>
        </p:txBody>
      </p:sp>
      <p:sp>
        <p:nvSpPr>
          <p:cNvPr id="36" name="Google Shape;36;p2"/>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Strategic purpose of the 2026–2027 phase</a:t>
            </a:r>
            <a:endParaRPr b="0" i="0" sz="1200" u="none" cap="none" strike="noStrike">
              <a:solidFill>
                <a:schemeClr val="dk1"/>
              </a:solidFill>
              <a:latin typeface="Arial"/>
              <a:ea typeface="Arial"/>
              <a:cs typeface="Arial"/>
              <a:sym typeface="Arial"/>
            </a:endParaRPr>
          </a:p>
        </p:txBody>
      </p:sp>
      <p:sp>
        <p:nvSpPr>
          <p:cNvPr id="37" name="Google Shape;37;p2"/>
          <p:cNvSpPr/>
          <p:nvPr/>
        </p:nvSpPr>
        <p:spPr>
          <a:xfrm>
            <a:off x="685800" y="2331720"/>
            <a:ext cx="3520440" cy="1325880"/>
          </a:xfrm>
          <a:prstGeom prst="roundRect">
            <a:avLst>
              <a:gd fmla="val 5517" name="adj"/>
            </a:avLst>
          </a:prstGeom>
          <a:solidFill>
            <a:srgbClr val="EAF7FC"/>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85800" y="23317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86968" y="24597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Overall objective</a:t>
            </a:r>
            <a:endParaRPr b="0" i="0" sz="1350" u="none" cap="none" strike="noStrike">
              <a:solidFill>
                <a:schemeClr val="dk1"/>
              </a:solidFill>
              <a:latin typeface="Arial"/>
              <a:ea typeface="Arial"/>
              <a:cs typeface="Arial"/>
              <a:sym typeface="Arial"/>
            </a:endParaRPr>
          </a:p>
        </p:txBody>
      </p:sp>
      <p:sp>
        <p:nvSpPr>
          <p:cNvPr id="40" name="Google Shape;40;p2"/>
          <p:cNvSpPr/>
          <p:nvPr/>
        </p:nvSpPr>
        <p:spPr>
          <a:xfrm>
            <a:off x="886968" y="28072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Scale up and replicate the implementation of Eco-Industrial Park approaches by industrial zones and tenant companies in Uzbekistan.</a:t>
            </a:r>
            <a:endParaRPr b="0" i="0" sz="1220" u="none" cap="none" strike="noStrike">
              <a:solidFill>
                <a:schemeClr val="dk1"/>
              </a:solidFill>
              <a:latin typeface="Arial"/>
              <a:ea typeface="Arial"/>
              <a:cs typeface="Arial"/>
              <a:sym typeface="Arial"/>
            </a:endParaRPr>
          </a:p>
        </p:txBody>
      </p:sp>
      <p:sp>
        <p:nvSpPr>
          <p:cNvPr id="41" name="Google Shape;41;p2"/>
          <p:cNvSpPr/>
          <p:nvPr/>
        </p:nvSpPr>
        <p:spPr>
          <a:xfrm>
            <a:off x="4370832" y="2331720"/>
            <a:ext cx="3520440" cy="1325880"/>
          </a:xfrm>
          <a:prstGeom prst="roundRect">
            <a:avLst>
              <a:gd fmla="val 5517" name="adj"/>
            </a:avLst>
          </a:prstGeom>
          <a:solidFill>
            <a:srgbClr val="F6FAFC"/>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4370832" y="23317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572000" y="24597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lang="en-US" sz="1350">
                <a:solidFill>
                  <a:srgbClr val="009CDC"/>
                </a:solidFill>
              </a:rPr>
              <a:t>Deepening and </a:t>
            </a:r>
            <a:r>
              <a:rPr b="1" i="0" lang="en-US" sz="1350" u="none" cap="none" strike="noStrike">
                <a:solidFill>
                  <a:srgbClr val="009CDC"/>
                </a:solidFill>
                <a:latin typeface="Arial"/>
                <a:ea typeface="Arial"/>
                <a:cs typeface="Arial"/>
                <a:sym typeface="Arial"/>
              </a:rPr>
              <a:t>Continuity</a:t>
            </a:r>
            <a:endParaRPr b="0" i="0" sz="1350" u="none" cap="none" strike="noStrike">
              <a:solidFill>
                <a:schemeClr val="dk1"/>
              </a:solidFill>
              <a:latin typeface="Arial"/>
              <a:ea typeface="Arial"/>
              <a:cs typeface="Arial"/>
              <a:sym typeface="Arial"/>
            </a:endParaRPr>
          </a:p>
        </p:txBody>
      </p:sp>
      <p:sp>
        <p:nvSpPr>
          <p:cNvPr id="44" name="Google Shape;44;p2"/>
          <p:cNvSpPr/>
          <p:nvPr/>
        </p:nvSpPr>
        <p:spPr>
          <a:xfrm>
            <a:off x="4572000" y="28072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Continue implementation support in the two Phase I pilot zones: FEZ “Urgut” and SIZ “Fergana Mechanic”.</a:t>
            </a:r>
            <a:endParaRPr b="0" i="0" sz="1220" u="none" cap="none" strike="noStrike">
              <a:solidFill>
                <a:schemeClr val="dk1"/>
              </a:solidFill>
              <a:latin typeface="Arial"/>
              <a:ea typeface="Arial"/>
              <a:cs typeface="Arial"/>
              <a:sym typeface="Arial"/>
            </a:endParaRPr>
          </a:p>
        </p:txBody>
      </p:sp>
      <p:sp>
        <p:nvSpPr>
          <p:cNvPr id="45" name="Google Shape;45;p2"/>
          <p:cNvSpPr/>
          <p:nvPr/>
        </p:nvSpPr>
        <p:spPr>
          <a:xfrm>
            <a:off x="8055864" y="2331720"/>
            <a:ext cx="3520440" cy="1325880"/>
          </a:xfrm>
          <a:prstGeom prst="roundRect">
            <a:avLst>
              <a:gd fmla="val 5517" name="adj"/>
            </a:avLst>
          </a:prstGeom>
          <a:solidFill>
            <a:srgbClr val="F6FAFC"/>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8055864" y="23317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8257032" y="24597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Replication</a:t>
            </a:r>
            <a:endParaRPr b="0" i="0" sz="1350" u="none" cap="none" strike="noStrike">
              <a:solidFill>
                <a:schemeClr val="dk1"/>
              </a:solidFill>
              <a:latin typeface="Arial"/>
              <a:ea typeface="Arial"/>
              <a:cs typeface="Arial"/>
              <a:sym typeface="Arial"/>
            </a:endParaRPr>
          </a:p>
        </p:txBody>
      </p:sp>
      <p:sp>
        <p:nvSpPr>
          <p:cNvPr id="48" name="Google Shape;48;p2"/>
          <p:cNvSpPr/>
          <p:nvPr/>
        </p:nvSpPr>
        <p:spPr>
          <a:xfrm>
            <a:off x="8257032" y="28072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Target additional industrial parks</a:t>
            </a:r>
            <a:r>
              <a:rPr lang="en-US" sz="1220">
                <a:solidFill>
                  <a:srgbClr val="1F2A35"/>
                </a:solidFill>
              </a:rPr>
              <a:t> </a:t>
            </a:r>
            <a:r>
              <a:rPr b="0" i="0" lang="en-US" sz="1220" u="none" cap="none" strike="noStrike">
                <a:solidFill>
                  <a:srgbClr val="1F2A35"/>
                </a:solidFill>
                <a:latin typeface="Arial"/>
                <a:ea typeface="Arial"/>
                <a:cs typeface="Arial"/>
                <a:sym typeface="Arial"/>
              </a:rPr>
              <a:t>to increase visibility of economic, environmental and social benefits.</a:t>
            </a:r>
            <a:endParaRPr b="0" i="0" sz="1220" u="none" cap="none" strike="noStrike">
              <a:solidFill>
                <a:schemeClr val="dk1"/>
              </a:solidFill>
              <a:latin typeface="Arial"/>
              <a:ea typeface="Arial"/>
              <a:cs typeface="Arial"/>
              <a:sym typeface="Arial"/>
            </a:endParaRPr>
          </a:p>
        </p:txBody>
      </p:sp>
      <p:sp>
        <p:nvSpPr>
          <p:cNvPr id="49" name="Google Shape;49;p2"/>
          <p:cNvSpPr/>
          <p:nvPr/>
        </p:nvSpPr>
        <p:spPr>
          <a:xfrm>
            <a:off x="1874520" y="4069080"/>
            <a:ext cx="3886200" cy="1234440"/>
          </a:xfrm>
          <a:prstGeom prst="roundRect">
            <a:avLst>
              <a:gd fmla="val 5926" name="adj"/>
            </a:avLst>
          </a:prstGeom>
          <a:solidFill>
            <a:srgbClr val="F6FAFC"/>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874520" y="4069080"/>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075688" y="4197096"/>
            <a:ext cx="35661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Greenfield support</a:t>
            </a:r>
            <a:endParaRPr b="0" i="0" sz="1350" u="none" cap="none" strike="noStrike">
              <a:solidFill>
                <a:schemeClr val="dk1"/>
              </a:solidFill>
              <a:latin typeface="Arial"/>
              <a:ea typeface="Arial"/>
              <a:cs typeface="Arial"/>
              <a:sym typeface="Arial"/>
            </a:endParaRPr>
          </a:p>
        </p:txBody>
      </p:sp>
      <p:sp>
        <p:nvSpPr>
          <p:cNvPr id="52" name="Google Shape;52;p2"/>
          <p:cNvSpPr/>
          <p:nvPr/>
        </p:nvSpPr>
        <p:spPr>
          <a:xfrm>
            <a:off x="2075688" y="4544568"/>
            <a:ext cx="35661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200"/>
              <a:buFont typeface="Arial"/>
              <a:buNone/>
            </a:pPr>
            <a:r>
              <a:rPr b="0" i="0" lang="en-US" sz="1200" u="none" cap="none" strike="noStrike">
                <a:solidFill>
                  <a:srgbClr val="1F2A35"/>
                </a:solidFill>
                <a:latin typeface="Arial"/>
                <a:ea typeface="Arial"/>
                <a:cs typeface="Arial"/>
                <a:sym typeface="Arial"/>
              </a:rPr>
              <a:t>Assist the preparation of an EIP concept and master plan for a selected greenfield or newly developed industrial park.</a:t>
            </a:r>
            <a:endParaRPr b="0" i="0" sz="1200" u="none" cap="none" strike="noStrike">
              <a:solidFill>
                <a:schemeClr val="dk1"/>
              </a:solidFill>
              <a:latin typeface="Arial"/>
              <a:ea typeface="Arial"/>
              <a:cs typeface="Arial"/>
              <a:sym typeface="Arial"/>
            </a:endParaRPr>
          </a:p>
        </p:txBody>
      </p:sp>
      <p:sp>
        <p:nvSpPr>
          <p:cNvPr id="53" name="Google Shape;53;p2"/>
          <p:cNvSpPr/>
          <p:nvPr/>
        </p:nvSpPr>
        <p:spPr>
          <a:xfrm>
            <a:off x="6400800" y="4069080"/>
            <a:ext cx="3886200" cy="1234440"/>
          </a:xfrm>
          <a:prstGeom prst="roundRect">
            <a:avLst>
              <a:gd fmla="val 5926" name="adj"/>
            </a:avLst>
          </a:prstGeom>
          <a:solidFill>
            <a:srgbClr val="F6FAFC"/>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6400800" y="4069080"/>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6601968" y="4197096"/>
            <a:ext cx="35661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Policy and capacity</a:t>
            </a:r>
            <a:endParaRPr b="0" i="0" sz="1350" u="none" cap="none" strike="noStrike">
              <a:solidFill>
                <a:schemeClr val="dk1"/>
              </a:solidFill>
              <a:latin typeface="Arial"/>
              <a:ea typeface="Arial"/>
              <a:cs typeface="Arial"/>
              <a:sym typeface="Arial"/>
            </a:endParaRPr>
          </a:p>
        </p:txBody>
      </p:sp>
      <p:sp>
        <p:nvSpPr>
          <p:cNvPr id="56" name="Google Shape;56;p2"/>
          <p:cNvSpPr/>
          <p:nvPr/>
        </p:nvSpPr>
        <p:spPr>
          <a:xfrm>
            <a:off x="6601968" y="4544568"/>
            <a:ext cx="35661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200"/>
              <a:buFont typeface="Arial"/>
              <a:buNone/>
            </a:pPr>
            <a:r>
              <a:rPr b="0" i="0" lang="en-US" sz="1200" u="none" cap="none" strike="noStrike">
                <a:solidFill>
                  <a:srgbClr val="1F2A35"/>
                </a:solidFill>
                <a:latin typeface="Arial"/>
                <a:ea typeface="Arial"/>
                <a:cs typeface="Arial"/>
                <a:sym typeface="Arial"/>
              </a:rPr>
              <a:t>Operationalize EIP policy instruments, deepen national capacities and connect the project pipeline to future investments.</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1" name="Shape 61"/>
        <p:cNvGrpSpPr/>
        <p:nvPr/>
      </p:nvGrpSpPr>
      <p:grpSpPr>
        <a:xfrm>
          <a:off x="0" y="0"/>
          <a:ext cx="0" cy="0"/>
          <a:chOff x="0" y="0"/>
          <a:chExt cx="0" cy="0"/>
        </a:xfrm>
      </p:grpSpPr>
      <p:pic>
        <p:nvPicPr>
          <p:cNvPr descr="/mnt/data/giz_donor_logo.jpg" id="62" name="Google Shape;62;p3"/>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63" name="Google Shape;63;p3"/>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64" name="Google Shape;64;p3"/>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65" name="Google Shape;65;p3"/>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3</a:t>
            </a:r>
            <a:endParaRPr b="0" i="0" sz="1000" u="none" cap="none" strike="noStrike">
              <a:solidFill>
                <a:schemeClr val="dk1"/>
              </a:solidFill>
              <a:latin typeface="Arial"/>
              <a:ea typeface="Arial"/>
              <a:cs typeface="Arial"/>
              <a:sym typeface="Arial"/>
            </a:endParaRPr>
          </a:p>
        </p:txBody>
      </p:sp>
      <p:sp>
        <p:nvSpPr>
          <p:cNvPr id="67" name="Google Shape;67;p3"/>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Phase I (2024-2025) foundation: why scale-up is </a:t>
            </a:r>
            <a:r>
              <a:rPr b="1" i="0" lang="en-US" sz="2600" u="none" cap="none" strike="noStrike">
                <a:solidFill>
                  <a:srgbClr val="009CDC"/>
                </a:solidFill>
                <a:latin typeface="Arial"/>
                <a:ea typeface="Arial"/>
                <a:cs typeface="Arial"/>
                <a:sym typeface="Arial"/>
                <a:extLst>
                  <a:ext uri="http://customooxmlschemas.google.com/">
                    <go:slidesCustomData xmlns:go="http://customooxmlschemas.google.com/" textRoundtripDataId="0"/>
                  </a:ext>
                </a:extLst>
              </a:rPr>
              <a:t>feasible</a:t>
            </a:r>
            <a:endParaRPr b="0" i="0" sz="2600" u="none" cap="none" strike="noStrike">
              <a:solidFill>
                <a:schemeClr val="dk1"/>
              </a:solidFill>
              <a:latin typeface="Arial"/>
              <a:ea typeface="Arial"/>
              <a:cs typeface="Arial"/>
              <a:sym typeface="Arial"/>
            </a:endParaRPr>
          </a:p>
        </p:txBody>
      </p:sp>
      <p:sp>
        <p:nvSpPr>
          <p:cNvPr id="68" name="Google Shape;68;p3"/>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The next phase builds on evidence, tools, trained experts and investment-ready ideas</a:t>
            </a:r>
            <a:endParaRPr b="0" i="0" sz="1200" u="none" cap="none" strike="noStrike">
              <a:solidFill>
                <a:schemeClr val="dk1"/>
              </a:solidFill>
              <a:latin typeface="Arial"/>
              <a:ea typeface="Arial"/>
              <a:cs typeface="Arial"/>
              <a:sym typeface="Arial"/>
            </a:endParaRPr>
          </a:p>
        </p:txBody>
      </p:sp>
      <p:sp>
        <p:nvSpPr>
          <p:cNvPr id="69" name="Google Shape;69;p3"/>
          <p:cNvSpPr/>
          <p:nvPr/>
        </p:nvSpPr>
        <p:spPr>
          <a:xfrm>
            <a:off x="685800" y="2331720"/>
            <a:ext cx="2057400" cy="1143000"/>
          </a:xfrm>
          <a:prstGeom prst="roundRect">
            <a:avLst>
              <a:gd fmla="val 6400" name="adj"/>
            </a:avLst>
          </a:prstGeom>
          <a:solidFill>
            <a:srgbClr val="EAF7FC"/>
          </a:solidFill>
          <a:ln cap="flat" cmpd="sng" w="9525">
            <a:solidFill>
              <a:srgbClr val="D3EA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85800" y="2487168"/>
            <a:ext cx="20574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2400"/>
              <a:buFont typeface="Arial"/>
              <a:buNone/>
            </a:pPr>
            <a:r>
              <a:rPr b="1" i="0" lang="en-US" sz="2400" u="none" cap="none" strike="noStrike">
                <a:solidFill>
                  <a:srgbClr val="009CDC"/>
                </a:solidFill>
                <a:latin typeface="Arial"/>
                <a:ea typeface="Arial"/>
                <a:cs typeface="Arial"/>
                <a:sym typeface="Arial"/>
              </a:rPr>
              <a:t>20</a:t>
            </a:r>
            <a:endParaRPr b="0" i="0" sz="2400" u="none" cap="none" strike="noStrike">
              <a:solidFill>
                <a:schemeClr val="dk1"/>
              </a:solidFill>
              <a:latin typeface="Arial"/>
              <a:ea typeface="Arial"/>
              <a:cs typeface="Arial"/>
              <a:sym typeface="Arial"/>
            </a:endParaRPr>
          </a:p>
        </p:txBody>
      </p:sp>
      <p:sp>
        <p:nvSpPr>
          <p:cNvPr id="71" name="Google Shape;71;p3"/>
          <p:cNvSpPr/>
          <p:nvPr/>
        </p:nvSpPr>
        <p:spPr>
          <a:xfrm>
            <a:off x="777240" y="2944368"/>
            <a:ext cx="1874520"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050"/>
              <a:buFont typeface="Arial"/>
              <a:buNone/>
            </a:pPr>
            <a:r>
              <a:rPr b="0" i="0" lang="en-US" sz="1050" u="none" cap="none" strike="noStrike">
                <a:solidFill>
                  <a:srgbClr val="1F2A35"/>
                </a:solidFill>
                <a:latin typeface="Arial"/>
                <a:ea typeface="Arial"/>
                <a:cs typeface="Arial"/>
                <a:sym typeface="Arial"/>
              </a:rPr>
              <a:t>companies assessed under RECP in pilot zones</a:t>
            </a:r>
            <a:endParaRPr b="0" i="0" sz="1050" u="none" cap="none" strike="noStrike">
              <a:solidFill>
                <a:schemeClr val="dk1"/>
              </a:solidFill>
              <a:latin typeface="Arial"/>
              <a:ea typeface="Arial"/>
              <a:cs typeface="Arial"/>
              <a:sym typeface="Arial"/>
            </a:endParaRPr>
          </a:p>
        </p:txBody>
      </p:sp>
      <p:sp>
        <p:nvSpPr>
          <p:cNvPr id="72" name="Google Shape;72;p3"/>
          <p:cNvSpPr/>
          <p:nvPr/>
        </p:nvSpPr>
        <p:spPr>
          <a:xfrm>
            <a:off x="2971800" y="2331720"/>
            <a:ext cx="2057400" cy="1143000"/>
          </a:xfrm>
          <a:prstGeom prst="roundRect">
            <a:avLst>
              <a:gd fmla="val 6400" name="adj"/>
            </a:avLst>
          </a:prstGeom>
          <a:solidFill>
            <a:srgbClr val="EAF7FC"/>
          </a:solidFill>
          <a:ln cap="flat" cmpd="sng" w="9525">
            <a:solidFill>
              <a:srgbClr val="D3EA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971800" y="2487168"/>
            <a:ext cx="20574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2400"/>
              <a:buFont typeface="Arial"/>
              <a:buNone/>
            </a:pPr>
            <a:r>
              <a:rPr b="1" i="0" lang="en-US" sz="2400" u="none" cap="none" strike="noStrike">
                <a:solidFill>
                  <a:srgbClr val="009CDC"/>
                </a:solidFill>
                <a:latin typeface="Arial"/>
                <a:ea typeface="Arial"/>
                <a:cs typeface="Arial"/>
                <a:sym typeface="Arial"/>
              </a:rPr>
              <a:t>90+</a:t>
            </a:r>
            <a:endParaRPr b="0" i="0" sz="2400" u="none" cap="none" strike="noStrike">
              <a:solidFill>
                <a:schemeClr val="dk1"/>
              </a:solidFill>
              <a:latin typeface="Arial"/>
              <a:ea typeface="Arial"/>
              <a:cs typeface="Arial"/>
              <a:sym typeface="Arial"/>
            </a:endParaRPr>
          </a:p>
        </p:txBody>
      </p:sp>
      <p:sp>
        <p:nvSpPr>
          <p:cNvPr id="74" name="Google Shape;74;p3"/>
          <p:cNvSpPr/>
          <p:nvPr/>
        </p:nvSpPr>
        <p:spPr>
          <a:xfrm>
            <a:off x="3063240" y="2944368"/>
            <a:ext cx="1874520"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050"/>
              <a:buFont typeface="Arial"/>
              <a:buNone/>
            </a:pPr>
            <a:r>
              <a:rPr b="0" i="0" lang="en-US" sz="1050" u="none" cap="none" strike="noStrike">
                <a:solidFill>
                  <a:srgbClr val="1F2A35"/>
                </a:solidFill>
                <a:latin typeface="Arial"/>
                <a:ea typeface="Arial"/>
                <a:cs typeface="Arial"/>
                <a:sym typeface="Arial"/>
              </a:rPr>
              <a:t>RECP measures identified</a:t>
            </a:r>
            <a:endParaRPr b="0" i="0" sz="1050" u="none" cap="none" strike="noStrike">
              <a:solidFill>
                <a:schemeClr val="dk1"/>
              </a:solidFill>
              <a:latin typeface="Arial"/>
              <a:ea typeface="Arial"/>
              <a:cs typeface="Arial"/>
              <a:sym typeface="Arial"/>
            </a:endParaRPr>
          </a:p>
        </p:txBody>
      </p:sp>
      <p:sp>
        <p:nvSpPr>
          <p:cNvPr id="75" name="Google Shape;75;p3"/>
          <p:cNvSpPr/>
          <p:nvPr/>
        </p:nvSpPr>
        <p:spPr>
          <a:xfrm>
            <a:off x="5257800" y="2331720"/>
            <a:ext cx="2057400" cy="1143000"/>
          </a:xfrm>
          <a:prstGeom prst="roundRect">
            <a:avLst>
              <a:gd fmla="val 6400" name="adj"/>
            </a:avLst>
          </a:prstGeom>
          <a:solidFill>
            <a:srgbClr val="EAF7FC"/>
          </a:solidFill>
          <a:ln cap="flat" cmpd="sng" w="9525">
            <a:solidFill>
              <a:srgbClr val="D3EA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5257800" y="2487168"/>
            <a:ext cx="20574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2400"/>
              <a:buFont typeface="Arial"/>
              <a:buNone/>
            </a:pPr>
            <a:r>
              <a:rPr b="1" i="0" lang="en-US" sz="2400" u="none" cap="none" strike="noStrike">
                <a:solidFill>
                  <a:srgbClr val="009CDC"/>
                </a:solidFill>
                <a:latin typeface="Arial"/>
                <a:ea typeface="Arial"/>
                <a:cs typeface="Arial"/>
                <a:sym typeface="Arial"/>
              </a:rPr>
              <a:t>22</a:t>
            </a:r>
            <a:endParaRPr b="0" i="0" sz="2400" u="none" cap="none" strike="noStrike">
              <a:solidFill>
                <a:schemeClr val="dk1"/>
              </a:solidFill>
              <a:latin typeface="Arial"/>
              <a:ea typeface="Arial"/>
              <a:cs typeface="Arial"/>
              <a:sym typeface="Arial"/>
            </a:endParaRPr>
          </a:p>
        </p:txBody>
      </p:sp>
      <p:sp>
        <p:nvSpPr>
          <p:cNvPr id="77" name="Google Shape;77;p3"/>
          <p:cNvSpPr/>
          <p:nvPr/>
        </p:nvSpPr>
        <p:spPr>
          <a:xfrm>
            <a:off x="5349240" y="2944368"/>
            <a:ext cx="1874520"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050"/>
              <a:buFont typeface="Arial"/>
              <a:buNone/>
            </a:pPr>
            <a:r>
              <a:rPr b="0" i="0" lang="en-US" sz="1050" u="none" cap="none" strike="noStrike">
                <a:solidFill>
                  <a:srgbClr val="1F2A35"/>
                </a:solidFill>
                <a:latin typeface="Arial"/>
                <a:ea typeface="Arial"/>
                <a:cs typeface="Arial"/>
                <a:sym typeface="Arial"/>
              </a:rPr>
              <a:t>national experts trained in RECP / EIP-related areas</a:t>
            </a:r>
            <a:endParaRPr b="0" i="0" sz="1050" u="none" cap="none" strike="noStrike">
              <a:solidFill>
                <a:schemeClr val="dk1"/>
              </a:solidFill>
              <a:latin typeface="Arial"/>
              <a:ea typeface="Arial"/>
              <a:cs typeface="Arial"/>
              <a:sym typeface="Arial"/>
            </a:endParaRPr>
          </a:p>
        </p:txBody>
      </p:sp>
      <p:sp>
        <p:nvSpPr>
          <p:cNvPr id="78" name="Google Shape;78;p3"/>
          <p:cNvSpPr/>
          <p:nvPr/>
        </p:nvSpPr>
        <p:spPr>
          <a:xfrm>
            <a:off x="7543800" y="2331720"/>
            <a:ext cx="2057400" cy="1143000"/>
          </a:xfrm>
          <a:prstGeom prst="roundRect">
            <a:avLst>
              <a:gd fmla="val 6400" name="adj"/>
            </a:avLst>
          </a:prstGeom>
          <a:solidFill>
            <a:srgbClr val="EAF7FC"/>
          </a:solidFill>
          <a:ln cap="flat" cmpd="sng" w="9525">
            <a:solidFill>
              <a:srgbClr val="D3EA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543800" y="2487168"/>
            <a:ext cx="20574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2400"/>
              <a:buFont typeface="Arial"/>
              <a:buNone/>
            </a:pPr>
            <a:r>
              <a:rPr b="1" i="0" lang="en-US" sz="2400" u="none" cap="none" strike="noStrike">
                <a:solidFill>
                  <a:srgbClr val="009CDC"/>
                </a:solidFill>
                <a:latin typeface="Arial"/>
                <a:ea typeface="Arial"/>
                <a:cs typeface="Arial"/>
                <a:sym typeface="Arial"/>
              </a:rPr>
              <a:t>2</a:t>
            </a:r>
            <a:endParaRPr b="0" i="0" sz="2400" u="none" cap="none" strike="noStrike">
              <a:solidFill>
                <a:schemeClr val="dk1"/>
              </a:solidFill>
              <a:latin typeface="Arial"/>
              <a:ea typeface="Arial"/>
              <a:cs typeface="Arial"/>
              <a:sym typeface="Arial"/>
            </a:endParaRPr>
          </a:p>
        </p:txBody>
      </p:sp>
      <p:sp>
        <p:nvSpPr>
          <p:cNvPr id="80" name="Google Shape;80;p3"/>
          <p:cNvSpPr/>
          <p:nvPr/>
        </p:nvSpPr>
        <p:spPr>
          <a:xfrm>
            <a:off x="7635240" y="2944368"/>
            <a:ext cx="1874520"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050"/>
              <a:buFont typeface="Arial"/>
              <a:buNone/>
            </a:pPr>
            <a:r>
              <a:rPr b="0" i="0" lang="en-US" sz="1050" u="none" cap="none" strike="noStrike">
                <a:solidFill>
                  <a:srgbClr val="1F2A35"/>
                </a:solidFill>
                <a:latin typeface="Arial"/>
                <a:ea typeface="Arial"/>
                <a:cs typeface="Arial"/>
                <a:sym typeface="Arial"/>
              </a:rPr>
              <a:t>policy documents drafted for EIP institutionalization</a:t>
            </a:r>
            <a:endParaRPr b="0" i="0" sz="1050" u="none" cap="none" strike="noStrike">
              <a:solidFill>
                <a:schemeClr val="dk1"/>
              </a:solidFill>
              <a:latin typeface="Arial"/>
              <a:ea typeface="Arial"/>
              <a:cs typeface="Arial"/>
              <a:sym typeface="Arial"/>
            </a:endParaRPr>
          </a:p>
        </p:txBody>
      </p:sp>
      <p:sp>
        <p:nvSpPr>
          <p:cNvPr id="81" name="Google Shape;81;p3"/>
          <p:cNvSpPr/>
          <p:nvPr/>
        </p:nvSpPr>
        <p:spPr>
          <a:xfrm>
            <a:off x="9829800" y="2331720"/>
            <a:ext cx="2057400" cy="1143000"/>
          </a:xfrm>
          <a:prstGeom prst="roundRect">
            <a:avLst>
              <a:gd fmla="val 6400" name="adj"/>
            </a:avLst>
          </a:prstGeom>
          <a:solidFill>
            <a:srgbClr val="EAF7FC"/>
          </a:solidFill>
          <a:ln cap="flat" cmpd="sng" w="9525">
            <a:solidFill>
              <a:srgbClr val="D3EA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9829800" y="2487168"/>
            <a:ext cx="2057400" cy="38404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9CDC"/>
              </a:buClr>
              <a:buSzPts val="2400"/>
              <a:buFont typeface="Arial"/>
              <a:buNone/>
            </a:pPr>
            <a:r>
              <a:rPr b="1" i="0" lang="en-US" sz="2400" u="none" cap="none" strike="noStrike">
                <a:solidFill>
                  <a:srgbClr val="009CDC"/>
                </a:solidFill>
                <a:latin typeface="Arial"/>
                <a:ea typeface="Arial"/>
                <a:cs typeface="Arial"/>
                <a:sym typeface="Arial"/>
              </a:rPr>
              <a:t>2</a:t>
            </a:r>
            <a:endParaRPr b="0" i="0" sz="2400" u="none" cap="none" strike="noStrike">
              <a:solidFill>
                <a:schemeClr val="dk1"/>
              </a:solidFill>
              <a:latin typeface="Arial"/>
              <a:ea typeface="Arial"/>
              <a:cs typeface="Arial"/>
              <a:sym typeface="Arial"/>
            </a:endParaRPr>
          </a:p>
        </p:txBody>
      </p:sp>
      <p:sp>
        <p:nvSpPr>
          <p:cNvPr id="83" name="Google Shape;83;p3"/>
          <p:cNvSpPr/>
          <p:nvPr/>
        </p:nvSpPr>
        <p:spPr>
          <a:xfrm>
            <a:off x="9921240" y="2944368"/>
            <a:ext cx="1874520" cy="45720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050"/>
              <a:buFont typeface="Arial"/>
              <a:buNone/>
            </a:pPr>
            <a:r>
              <a:rPr b="0" i="0" lang="en-US" sz="1050" u="none" cap="none" strike="noStrike">
                <a:solidFill>
                  <a:srgbClr val="1F2A35"/>
                </a:solidFill>
                <a:latin typeface="Arial"/>
                <a:ea typeface="Arial"/>
                <a:cs typeface="Arial"/>
                <a:sym typeface="Arial"/>
              </a:rPr>
              <a:t>pilot zones with EIP roadmaps and monitoring tools</a:t>
            </a:r>
            <a:endParaRPr b="0" i="0" sz="1050" u="none" cap="none" strike="noStrike">
              <a:solidFill>
                <a:schemeClr val="dk1"/>
              </a:solidFill>
              <a:latin typeface="Arial"/>
              <a:ea typeface="Arial"/>
              <a:cs typeface="Arial"/>
              <a:sym typeface="Arial"/>
            </a:endParaRPr>
          </a:p>
        </p:txBody>
      </p:sp>
      <p:sp>
        <p:nvSpPr>
          <p:cNvPr id="84" name="Google Shape;84;p3"/>
          <p:cNvSpPr/>
          <p:nvPr/>
        </p:nvSpPr>
        <p:spPr>
          <a:xfrm>
            <a:off x="960120" y="413308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1179576" y="4069080"/>
            <a:ext cx="9838944" cy="41148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430"/>
              <a:buFont typeface="Arial"/>
              <a:buNone/>
            </a:pPr>
            <a:r>
              <a:rPr b="0" i="0" lang="en-US" sz="1430" u="none" cap="none" strike="noStrike">
                <a:solidFill>
                  <a:srgbClr val="1F2A35"/>
                </a:solidFill>
                <a:latin typeface="Arial"/>
                <a:ea typeface="Arial"/>
                <a:cs typeface="Arial"/>
                <a:sym typeface="Arial"/>
              </a:rPr>
              <a:t>Feasibility work advanced on solar PV, heat pumps, wastewater treatment and selected industrial synergies.</a:t>
            </a:r>
            <a:endParaRPr b="0" i="0" sz="1430" u="none" cap="none" strike="noStrike">
              <a:solidFill>
                <a:schemeClr val="dk1"/>
              </a:solidFill>
              <a:latin typeface="Arial"/>
              <a:ea typeface="Arial"/>
              <a:cs typeface="Arial"/>
              <a:sym typeface="Arial"/>
            </a:endParaRPr>
          </a:p>
        </p:txBody>
      </p:sp>
      <p:sp>
        <p:nvSpPr>
          <p:cNvPr id="86" name="Google Shape;86;p3"/>
          <p:cNvSpPr/>
          <p:nvPr/>
        </p:nvSpPr>
        <p:spPr>
          <a:xfrm>
            <a:off x="960120" y="454456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179576" y="4480560"/>
            <a:ext cx="9838944" cy="41148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430"/>
              <a:buFont typeface="Arial"/>
              <a:buNone/>
            </a:pPr>
            <a:r>
              <a:rPr b="0" i="0" lang="en-US" sz="1430" u="none" cap="none" strike="noStrike">
                <a:solidFill>
                  <a:srgbClr val="1F2A35"/>
                </a:solidFill>
                <a:latin typeface="Arial"/>
                <a:ea typeface="Arial"/>
                <a:cs typeface="Arial"/>
                <a:sym typeface="Arial"/>
              </a:rPr>
              <a:t>Pilot zones and resident companies have generated a practical pipeline for investment and replication.</a:t>
            </a:r>
            <a:endParaRPr b="0" i="0" sz="1430" u="none" cap="none" strike="noStrike">
              <a:solidFill>
                <a:schemeClr val="dk1"/>
              </a:solidFill>
              <a:latin typeface="Arial"/>
              <a:ea typeface="Arial"/>
              <a:cs typeface="Arial"/>
              <a:sym typeface="Arial"/>
            </a:endParaRPr>
          </a:p>
        </p:txBody>
      </p:sp>
      <p:sp>
        <p:nvSpPr>
          <p:cNvPr id="88" name="Google Shape;88;p3"/>
          <p:cNvSpPr/>
          <p:nvPr/>
        </p:nvSpPr>
        <p:spPr>
          <a:xfrm>
            <a:off x="960120" y="495604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179576" y="4892040"/>
            <a:ext cx="9838944" cy="41148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430"/>
              <a:buFont typeface="Arial"/>
              <a:buNone/>
            </a:pPr>
            <a:r>
              <a:rPr b="0" i="0" lang="en-US" sz="1430" u="none" cap="none" strike="noStrike">
                <a:solidFill>
                  <a:srgbClr val="1F2A35"/>
                </a:solidFill>
                <a:latin typeface="Arial"/>
                <a:ea typeface="Arial"/>
                <a:cs typeface="Arial"/>
                <a:sym typeface="Arial"/>
              </a:rPr>
              <a:t>Project visibility and stakeholder ownership increased through SC meetings, workshops, national conference and media outreach.</a:t>
            </a:r>
            <a:endParaRPr b="0" i="0" sz="143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pic>
        <p:nvPicPr>
          <p:cNvPr descr="/mnt/data/giz_donor_logo.jpg" id="95" name="Google Shape;95;p4"/>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96" name="Google Shape;96;p4"/>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97" name="Google Shape;97;p4"/>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98" name="Google Shape;98;p4"/>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4</a:t>
            </a:r>
            <a:endParaRPr b="0" i="0" sz="1000" u="none" cap="none" strike="noStrike">
              <a:solidFill>
                <a:schemeClr val="dk1"/>
              </a:solidFill>
              <a:latin typeface="Arial"/>
              <a:ea typeface="Arial"/>
              <a:cs typeface="Arial"/>
              <a:sym typeface="Arial"/>
            </a:endParaRPr>
          </a:p>
        </p:txBody>
      </p:sp>
      <p:sp>
        <p:nvSpPr>
          <p:cNvPr id="100" name="Google Shape;100;p4"/>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lang="en-US" sz="2600">
                <a:solidFill>
                  <a:srgbClr val="009CDC"/>
                </a:solidFill>
              </a:rPr>
              <a:t>Phase II (</a:t>
            </a:r>
            <a:r>
              <a:rPr b="1" i="0" lang="en-US" sz="2600" u="none" cap="none" strike="noStrike">
                <a:solidFill>
                  <a:srgbClr val="009CDC"/>
                </a:solidFill>
                <a:latin typeface="Arial"/>
                <a:ea typeface="Arial"/>
                <a:cs typeface="Arial"/>
                <a:sym typeface="Arial"/>
              </a:rPr>
              <a:t>2026–2027) results framework</a:t>
            </a:r>
            <a:endParaRPr b="0" i="0" sz="2600" u="none" cap="none" strike="noStrike">
              <a:solidFill>
                <a:schemeClr val="dk1"/>
              </a:solidFill>
              <a:latin typeface="Arial"/>
              <a:ea typeface="Arial"/>
              <a:cs typeface="Arial"/>
              <a:sym typeface="Arial"/>
            </a:endParaRPr>
          </a:p>
        </p:txBody>
      </p:sp>
      <p:sp>
        <p:nvSpPr>
          <p:cNvPr id="101" name="Google Shape;101;p4"/>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Two outcomes structure the next phase</a:t>
            </a:r>
            <a:endParaRPr b="0" i="0" sz="1200" u="none" cap="none" strike="noStrike">
              <a:solidFill>
                <a:schemeClr val="dk1"/>
              </a:solidFill>
              <a:latin typeface="Arial"/>
              <a:ea typeface="Arial"/>
              <a:cs typeface="Arial"/>
              <a:sym typeface="Arial"/>
            </a:endParaRPr>
          </a:p>
        </p:txBody>
      </p:sp>
      <p:sp>
        <p:nvSpPr>
          <p:cNvPr id="102" name="Google Shape;102;p4"/>
          <p:cNvSpPr/>
          <p:nvPr/>
        </p:nvSpPr>
        <p:spPr>
          <a:xfrm>
            <a:off x="777240" y="2148840"/>
            <a:ext cx="5257800" cy="2377440"/>
          </a:xfrm>
          <a:prstGeom prst="roundRect">
            <a:avLst>
              <a:gd fmla="val 3846" name="adj"/>
            </a:avLst>
          </a:prstGeom>
          <a:solidFill>
            <a:srgbClr val="EAF7FC"/>
          </a:solidFill>
          <a:ln cap="flat" cmpd="sng" w="10150">
            <a:solidFill>
              <a:srgbClr val="BFE8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1024128" y="2395728"/>
            <a:ext cx="128016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9CDC"/>
              </a:buClr>
              <a:buSzPts val="1200"/>
              <a:buFont typeface="Arial"/>
              <a:buNone/>
            </a:pPr>
            <a:r>
              <a:rPr b="1" i="0" lang="en-US" sz="1200" u="none" cap="none" strike="noStrike">
                <a:solidFill>
                  <a:srgbClr val="009CDC"/>
                </a:solidFill>
                <a:latin typeface="Arial"/>
                <a:ea typeface="Arial"/>
                <a:cs typeface="Arial"/>
                <a:sym typeface="Arial"/>
              </a:rPr>
              <a:t>Outcome 3</a:t>
            </a:r>
            <a:endParaRPr b="0" i="0" sz="1200" u="none" cap="none" strike="noStrike">
              <a:solidFill>
                <a:schemeClr val="dk1"/>
              </a:solidFill>
              <a:latin typeface="Arial"/>
              <a:ea typeface="Arial"/>
              <a:cs typeface="Arial"/>
              <a:sym typeface="Arial"/>
            </a:endParaRPr>
          </a:p>
        </p:txBody>
      </p:sp>
      <p:sp>
        <p:nvSpPr>
          <p:cNvPr id="104" name="Google Shape;104;p4"/>
          <p:cNvSpPr/>
          <p:nvPr/>
        </p:nvSpPr>
        <p:spPr>
          <a:xfrm>
            <a:off x="1024128" y="2724912"/>
            <a:ext cx="4572000" cy="384048"/>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1F2A35"/>
              </a:buClr>
              <a:buSzPts val="1800"/>
              <a:buFont typeface="Arial"/>
              <a:buNone/>
            </a:pPr>
            <a:r>
              <a:rPr b="1" i="0" lang="en-US" sz="1800" u="none" cap="none" strike="noStrike">
                <a:solidFill>
                  <a:srgbClr val="1F2A35"/>
                </a:solidFill>
                <a:latin typeface="Arial"/>
                <a:ea typeface="Arial"/>
                <a:cs typeface="Arial"/>
                <a:sym typeface="Arial"/>
              </a:rPr>
              <a:t>Deepening and scaling up EIP implementation</a:t>
            </a:r>
            <a:endParaRPr b="0" i="0" sz="1800" u="none" cap="none" strike="noStrike">
              <a:solidFill>
                <a:schemeClr val="dk1"/>
              </a:solidFill>
              <a:latin typeface="Arial"/>
              <a:ea typeface="Arial"/>
              <a:cs typeface="Arial"/>
              <a:sym typeface="Arial"/>
            </a:endParaRPr>
          </a:p>
        </p:txBody>
      </p:sp>
      <p:sp>
        <p:nvSpPr>
          <p:cNvPr id="105" name="Google Shape;105;p4"/>
          <p:cNvSpPr/>
          <p:nvPr/>
        </p:nvSpPr>
        <p:spPr>
          <a:xfrm>
            <a:off x="1051560" y="3465576"/>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1271016" y="340156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Improved environmental performance in Urgut FEZ and Fergana Mechanic SIZ</a:t>
            </a:r>
            <a:endParaRPr b="0" i="0" sz="1220" u="none" cap="none" strike="noStrike">
              <a:solidFill>
                <a:schemeClr val="dk1"/>
              </a:solidFill>
              <a:latin typeface="Arial"/>
              <a:ea typeface="Arial"/>
              <a:cs typeface="Arial"/>
              <a:sym typeface="Arial"/>
            </a:endParaRPr>
          </a:p>
        </p:txBody>
      </p:sp>
      <p:sp>
        <p:nvSpPr>
          <p:cNvPr id="107" name="Google Shape;107;p4"/>
          <p:cNvSpPr/>
          <p:nvPr/>
        </p:nvSpPr>
        <p:spPr>
          <a:xfrm>
            <a:off x="1051560" y="3785616"/>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1271016" y="372160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Expansion to additional park(s) and zone(s)</a:t>
            </a:r>
            <a:endParaRPr b="0" i="0" sz="1220" u="none" cap="none" strike="noStrike">
              <a:solidFill>
                <a:schemeClr val="dk1"/>
              </a:solidFill>
              <a:latin typeface="Arial"/>
              <a:ea typeface="Arial"/>
              <a:cs typeface="Arial"/>
              <a:sym typeface="Arial"/>
            </a:endParaRPr>
          </a:p>
        </p:txBody>
      </p:sp>
      <p:sp>
        <p:nvSpPr>
          <p:cNvPr id="109" name="Google Shape;109;p4"/>
          <p:cNvSpPr/>
          <p:nvPr/>
        </p:nvSpPr>
        <p:spPr>
          <a:xfrm>
            <a:off x="1051560" y="4105656"/>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1271016" y="404164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Feasibility studies, roadmaps and implementation support</a:t>
            </a:r>
            <a:endParaRPr b="0" i="0" sz="1220" u="none" cap="none" strike="noStrike">
              <a:solidFill>
                <a:schemeClr val="dk1"/>
              </a:solidFill>
              <a:latin typeface="Arial"/>
              <a:ea typeface="Arial"/>
              <a:cs typeface="Arial"/>
              <a:sym typeface="Arial"/>
            </a:endParaRPr>
          </a:p>
        </p:txBody>
      </p:sp>
      <p:sp>
        <p:nvSpPr>
          <p:cNvPr id="111" name="Google Shape;111;p4"/>
          <p:cNvSpPr/>
          <p:nvPr/>
        </p:nvSpPr>
        <p:spPr>
          <a:xfrm>
            <a:off x="6199632" y="2148840"/>
            <a:ext cx="5257800" cy="2377440"/>
          </a:xfrm>
          <a:prstGeom prst="roundRect">
            <a:avLst>
              <a:gd fmla="val 3846" name="adj"/>
            </a:avLst>
          </a:prstGeom>
          <a:solidFill>
            <a:srgbClr val="FFF6F1"/>
          </a:solidFill>
          <a:ln cap="flat" cmpd="sng" w="10150">
            <a:solidFill>
              <a:srgbClr val="FFD9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6446520" y="2395728"/>
            <a:ext cx="1280160" cy="25603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47A42"/>
              </a:buClr>
              <a:buSzPts val="1200"/>
              <a:buFont typeface="Arial"/>
              <a:buNone/>
            </a:pPr>
            <a:r>
              <a:rPr b="1" i="0" lang="en-US" sz="1200" u="none" cap="none" strike="noStrike">
                <a:solidFill>
                  <a:srgbClr val="F47A42"/>
                </a:solidFill>
                <a:latin typeface="Arial"/>
                <a:ea typeface="Arial"/>
                <a:cs typeface="Arial"/>
                <a:sym typeface="Arial"/>
              </a:rPr>
              <a:t>Outcome 4</a:t>
            </a:r>
            <a:endParaRPr b="0" i="0" sz="1200" u="none" cap="none" strike="noStrike">
              <a:solidFill>
                <a:schemeClr val="dk1"/>
              </a:solidFill>
              <a:latin typeface="Arial"/>
              <a:ea typeface="Arial"/>
              <a:cs typeface="Arial"/>
              <a:sym typeface="Arial"/>
            </a:endParaRPr>
          </a:p>
        </p:txBody>
      </p:sp>
      <p:sp>
        <p:nvSpPr>
          <p:cNvPr id="113" name="Google Shape;113;p4"/>
          <p:cNvSpPr/>
          <p:nvPr/>
        </p:nvSpPr>
        <p:spPr>
          <a:xfrm>
            <a:off x="6446520" y="2724912"/>
            <a:ext cx="4572000" cy="384048"/>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1F2A35"/>
              </a:buClr>
              <a:buSzPts val="1800"/>
              <a:buFont typeface="Arial"/>
              <a:buNone/>
            </a:pPr>
            <a:r>
              <a:rPr b="1" i="0" lang="en-US" sz="1800" u="none" cap="none" strike="noStrike">
                <a:solidFill>
                  <a:srgbClr val="1F2A35"/>
                </a:solidFill>
                <a:latin typeface="Arial"/>
                <a:ea typeface="Arial"/>
                <a:cs typeface="Arial"/>
                <a:sym typeface="Arial"/>
              </a:rPr>
              <a:t>Policy, knowledge transfer and capacity building</a:t>
            </a:r>
            <a:endParaRPr b="0" i="0" sz="1800" u="none" cap="none" strike="noStrike">
              <a:solidFill>
                <a:schemeClr val="dk1"/>
              </a:solidFill>
              <a:latin typeface="Arial"/>
              <a:ea typeface="Arial"/>
              <a:cs typeface="Arial"/>
              <a:sym typeface="Arial"/>
            </a:endParaRPr>
          </a:p>
        </p:txBody>
      </p:sp>
      <p:sp>
        <p:nvSpPr>
          <p:cNvPr id="114" name="Google Shape;114;p4"/>
          <p:cNvSpPr/>
          <p:nvPr/>
        </p:nvSpPr>
        <p:spPr>
          <a:xfrm>
            <a:off x="6473952" y="3465576"/>
            <a:ext cx="100584" cy="100584"/>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6693408" y="340156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Capacity-building for park management, companies and service providers</a:t>
            </a:r>
            <a:endParaRPr b="0" i="0" sz="1220" u="none" cap="none" strike="noStrike">
              <a:solidFill>
                <a:schemeClr val="dk1"/>
              </a:solidFill>
              <a:latin typeface="Arial"/>
              <a:ea typeface="Arial"/>
              <a:cs typeface="Arial"/>
              <a:sym typeface="Arial"/>
            </a:endParaRPr>
          </a:p>
        </p:txBody>
      </p:sp>
      <p:sp>
        <p:nvSpPr>
          <p:cNvPr id="116" name="Google Shape;116;p4"/>
          <p:cNvSpPr/>
          <p:nvPr/>
        </p:nvSpPr>
        <p:spPr>
          <a:xfrm>
            <a:off x="6473952" y="3785616"/>
            <a:ext cx="100584" cy="100584"/>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6693408" y="372160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Operationalization of EIP policy instruments and incentives</a:t>
            </a:r>
            <a:endParaRPr b="0" i="0" sz="1220" u="none" cap="none" strike="noStrike">
              <a:solidFill>
                <a:schemeClr val="dk1"/>
              </a:solidFill>
              <a:latin typeface="Arial"/>
              <a:ea typeface="Arial"/>
              <a:cs typeface="Arial"/>
              <a:sym typeface="Arial"/>
            </a:endParaRPr>
          </a:p>
        </p:txBody>
      </p:sp>
      <p:sp>
        <p:nvSpPr>
          <p:cNvPr id="118" name="Google Shape;118;p4"/>
          <p:cNvSpPr/>
          <p:nvPr/>
        </p:nvSpPr>
        <p:spPr>
          <a:xfrm>
            <a:off x="6473952" y="4105656"/>
            <a:ext cx="100584" cy="100584"/>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6693408" y="4041648"/>
            <a:ext cx="430682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20"/>
              <a:buFont typeface="Arial"/>
              <a:buNone/>
            </a:pPr>
            <a:r>
              <a:rPr b="0" i="0" lang="en-US" sz="1220" u="none" cap="none" strike="noStrike">
                <a:solidFill>
                  <a:srgbClr val="1F2A35"/>
                </a:solidFill>
                <a:latin typeface="Arial"/>
                <a:ea typeface="Arial"/>
                <a:cs typeface="Arial"/>
                <a:sym typeface="Arial"/>
              </a:rPr>
              <a:t>Monitoring, verification and reporting o</a:t>
            </a:r>
            <a:r>
              <a:rPr lang="en-US" sz="1220">
                <a:solidFill>
                  <a:srgbClr val="1F2A35"/>
                </a:solidFill>
              </a:rPr>
              <a:t>n </a:t>
            </a:r>
            <a:r>
              <a:rPr b="0" i="0" lang="en-US" sz="1220" u="none" cap="none" strike="noStrike">
                <a:solidFill>
                  <a:srgbClr val="1F2A35"/>
                </a:solidFill>
                <a:latin typeface="Arial"/>
                <a:ea typeface="Arial"/>
                <a:cs typeface="Arial"/>
                <a:sym typeface="Arial"/>
              </a:rPr>
              <a:t>EIP performance</a:t>
            </a:r>
            <a:endParaRPr b="0" i="0" sz="1220" u="none" cap="none" strike="noStrike">
              <a:solidFill>
                <a:schemeClr val="dk1"/>
              </a:solidFill>
              <a:latin typeface="Arial"/>
              <a:ea typeface="Arial"/>
              <a:cs typeface="Arial"/>
              <a:sym typeface="Arial"/>
            </a:endParaRPr>
          </a:p>
        </p:txBody>
      </p:sp>
      <p:sp>
        <p:nvSpPr>
          <p:cNvPr id="120" name="Google Shape;120;p4"/>
          <p:cNvSpPr/>
          <p:nvPr/>
        </p:nvSpPr>
        <p:spPr>
          <a:xfrm>
            <a:off x="1024128" y="5120640"/>
            <a:ext cx="10149840" cy="274320"/>
          </a:xfrm>
          <a:prstGeom prst="rect">
            <a:avLst/>
          </a:prstGeom>
          <a:noFill/>
          <a:ln>
            <a:noFill/>
          </a:ln>
        </p:spPr>
        <p:txBody>
          <a:bodyPr anchorCtr="0" anchor="ctr" bIns="250" lIns="250" spcFirstLastPara="1" rIns="250" wrap="square" tIns="250">
            <a:noAutofit/>
          </a:bodyPr>
          <a:lstStyle/>
          <a:p>
            <a:pPr indent="0" lvl="0" marL="0" marR="0" rtl="0" algn="ctr">
              <a:spcBef>
                <a:spcPts val="0"/>
              </a:spcBef>
              <a:spcAft>
                <a:spcPts val="0"/>
              </a:spcAft>
              <a:buClr>
                <a:srgbClr val="009CDC"/>
              </a:buClr>
              <a:buSzPts val="1300"/>
              <a:buFont typeface="Arial"/>
              <a:buNone/>
            </a:pPr>
            <a:r>
              <a:rPr b="1" i="0" lang="en-US" sz="1300" u="none" cap="none" strike="noStrike">
                <a:solidFill>
                  <a:srgbClr val="009CDC"/>
                </a:solidFill>
                <a:latin typeface="Arial"/>
                <a:ea typeface="Arial"/>
                <a:cs typeface="Arial"/>
                <a:sym typeface="Arial"/>
              </a:rPr>
              <a:t>Cross-cutting: gender equality • environmental &amp; social safeguards • results-based monitoring • communications</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pic>
        <p:nvPicPr>
          <p:cNvPr descr="/mnt/data/giz_donor_logo.jpg" id="126" name="Google Shape;126;p5"/>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127" name="Google Shape;127;p5"/>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128" name="Google Shape;128;p5"/>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129" name="Google Shape;129;p5"/>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5</a:t>
            </a:r>
            <a:endParaRPr b="0" i="0" sz="1000" u="none" cap="none" strike="noStrike">
              <a:solidFill>
                <a:schemeClr val="dk1"/>
              </a:solidFill>
              <a:latin typeface="Arial"/>
              <a:ea typeface="Arial"/>
              <a:cs typeface="Arial"/>
              <a:sym typeface="Arial"/>
            </a:endParaRPr>
          </a:p>
        </p:txBody>
      </p:sp>
      <p:sp>
        <p:nvSpPr>
          <p:cNvPr id="131" name="Google Shape;131;p5"/>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Workstream A — deepen results in FEZ “Urgut” and SIZ “Fergana Mechanic”</a:t>
            </a:r>
            <a:endParaRPr b="0" i="0" sz="2600" u="none" cap="none" strike="noStrike">
              <a:solidFill>
                <a:schemeClr val="dk1"/>
              </a:solidFill>
              <a:latin typeface="Arial"/>
              <a:ea typeface="Arial"/>
              <a:cs typeface="Arial"/>
              <a:sym typeface="Arial"/>
            </a:endParaRPr>
          </a:p>
        </p:txBody>
      </p:sp>
      <p:sp>
        <p:nvSpPr>
          <p:cNvPr id="132" name="Google Shape;132;p5"/>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Move from assessment and feasibility to implementation support and monitoring</a:t>
            </a:r>
            <a:endParaRPr b="0" i="0" sz="1200" u="none" cap="none" strike="noStrike">
              <a:solidFill>
                <a:schemeClr val="dk1"/>
              </a:solidFill>
              <a:latin typeface="Arial"/>
              <a:ea typeface="Arial"/>
              <a:cs typeface="Arial"/>
              <a:sym typeface="Arial"/>
            </a:endParaRPr>
          </a:p>
        </p:txBody>
      </p:sp>
      <p:sp>
        <p:nvSpPr>
          <p:cNvPr id="133" name="Google Shape;133;p5"/>
          <p:cNvSpPr/>
          <p:nvPr/>
        </p:nvSpPr>
        <p:spPr>
          <a:xfrm>
            <a:off x="685800" y="2103120"/>
            <a:ext cx="3520440" cy="1325880"/>
          </a:xfrm>
          <a:prstGeom prst="roundRect">
            <a:avLst>
              <a:gd fmla="val 5517"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685800" y="21031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886968" y="22311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1. Technical assistance</a:t>
            </a:r>
            <a:endParaRPr b="0" i="0" sz="1350" u="none" cap="none" strike="noStrike">
              <a:solidFill>
                <a:schemeClr val="dk1"/>
              </a:solidFill>
              <a:latin typeface="Arial"/>
              <a:ea typeface="Arial"/>
              <a:cs typeface="Arial"/>
              <a:sym typeface="Arial"/>
            </a:endParaRPr>
          </a:p>
        </p:txBody>
      </p:sp>
      <p:sp>
        <p:nvSpPr>
          <p:cNvPr id="136" name="Google Shape;136;p5"/>
          <p:cNvSpPr/>
          <p:nvPr/>
        </p:nvSpPr>
        <p:spPr>
          <a:xfrm>
            <a:off x="886968" y="25786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40"/>
              <a:buFont typeface="Arial"/>
              <a:buNone/>
            </a:pPr>
            <a:r>
              <a:rPr b="0" i="0" lang="en-US" sz="1140" u="none" cap="none" strike="noStrike">
                <a:solidFill>
                  <a:srgbClr val="1F2A35"/>
                </a:solidFill>
                <a:latin typeface="Arial"/>
                <a:ea typeface="Arial"/>
                <a:cs typeface="Arial"/>
                <a:sym typeface="Arial"/>
              </a:rPr>
              <a:t>Support implementation of prioritized EIP and industrial-symbiosis measures, including energy, water, raw material use, waste and emissions control.</a:t>
            </a:r>
            <a:endParaRPr b="0" i="0" sz="1140" u="none" cap="none" strike="noStrike">
              <a:solidFill>
                <a:schemeClr val="dk1"/>
              </a:solidFill>
              <a:latin typeface="Arial"/>
              <a:ea typeface="Arial"/>
              <a:cs typeface="Arial"/>
              <a:sym typeface="Arial"/>
            </a:endParaRPr>
          </a:p>
        </p:txBody>
      </p:sp>
      <p:sp>
        <p:nvSpPr>
          <p:cNvPr id="137" name="Google Shape;137;p5"/>
          <p:cNvSpPr/>
          <p:nvPr/>
        </p:nvSpPr>
        <p:spPr>
          <a:xfrm>
            <a:off x="4361688" y="2103120"/>
            <a:ext cx="3520440" cy="1325880"/>
          </a:xfrm>
          <a:prstGeom prst="roundRect">
            <a:avLst>
              <a:gd fmla="val 5517"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4361688" y="21031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4562856" y="22311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2. Additional assessments</a:t>
            </a:r>
            <a:endParaRPr b="0" i="0" sz="1350" u="none" cap="none" strike="noStrike">
              <a:solidFill>
                <a:schemeClr val="dk1"/>
              </a:solidFill>
              <a:latin typeface="Arial"/>
              <a:ea typeface="Arial"/>
              <a:cs typeface="Arial"/>
              <a:sym typeface="Arial"/>
            </a:endParaRPr>
          </a:p>
        </p:txBody>
      </p:sp>
      <p:sp>
        <p:nvSpPr>
          <p:cNvPr id="140" name="Google Shape;140;p5"/>
          <p:cNvSpPr/>
          <p:nvPr/>
        </p:nvSpPr>
        <p:spPr>
          <a:xfrm>
            <a:off x="4562856" y="25786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40"/>
              <a:buFont typeface="Arial"/>
              <a:buNone/>
            </a:pPr>
            <a:r>
              <a:rPr b="0" i="0" lang="en-US" sz="1140" u="none" cap="none" strike="noStrike">
                <a:solidFill>
                  <a:srgbClr val="1F2A35"/>
                </a:solidFill>
                <a:latin typeface="Arial"/>
                <a:ea typeface="Arial"/>
                <a:cs typeface="Arial"/>
                <a:sym typeface="Arial"/>
              </a:rPr>
              <a:t>Conduct RECP assessments in 20 more tenant companies and explore RECP clubs to sustain company-level implementation.</a:t>
            </a:r>
            <a:endParaRPr b="0" i="0" sz="1140" u="none" cap="none" strike="noStrike">
              <a:solidFill>
                <a:schemeClr val="dk1"/>
              </a:solidFill>
              <a:latin typeface="Arial"/>
              <a:ea typeface="Arial"/>
              <a:cs typeface="Arial"/>
              <a:sym typeface="Arial"/>
            </a:endParaRPr>
          </a:p>
        </p:txBody>
      </p:sp>
      <p:sp>
        <p:nvSpPr>
          <p:cNvPr id="141" name="Google Shape;141;p5"/>
          <p:cNvSpPr/>
          <p:nvPr/>
        </p:nvSpPr>
        <p:spPr>
          <a:xfrm>
            <a:off x="8037576" y="2103120"/>
            <a:ext cx="3520440" cy="1325880"/>
          </a:xfrm>
          <a:prstGeom prst="roundRect">
            <a:avLst>
              <a:gd fmla="val 5517"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8037576" y="2103120"/>
            <a:ext cx="73152" cy="132588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8238744" y="2231136"/>
            <a:ext cx="320040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3. Investment decisions</a:t>
            </a:r>
            <a:endParaRPr b="0" i="0" sz="1350" u="none" cap="none" strike="noStrike">
              <a:solidFill>
                <a:schemeClr val="dk1"/>
              </a:solidFill>
              <a:latin typeface="Arial"/>
              <a:ea typeface="Arial"/>
              <a:cs typeface="Arial"/>
              <a:sym typeface="Arial"/>
            </a:endParaRPr>
          </a:p>
        </p:txBody>
      </p:sp>
      <p:sp>
        <p:nvSpPr>
          <p:cNvPr id="144" name="Google Shape;144;p5"/>
          <p:cNvSpPr/>
          <p:nvPr/>
        </p:nvSpPr>
        <p:spPr>
          <a:xfrm>
            <a:off x="8238744" y="2578608"/>
            <a:ext cx="3200400" cy="77724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40"/>
              <a:buFont typeface="Arial"/>
              <a:buNone/>
            </a:pPr>
            <a:r>
              <a:rPr b="0" i="0" lang="en-US" sz="1140" u="none" cap="none" strike="noStrike">
                <a:solidFill>
                  <a:srgbClr val="1F2A35"/>
                </a:solidFill>
                <a:latin typeface="Arial"/>
                <a:ea typeface="Arial"/>
                <a:cs typeface="Arial"/>
                <a:sym typeface="Arial"/>
              </a:rPr>
              <a:t>Prepare detailed feasibility studies, engineering support and bankable project documentation for selected EIP/RECP measures.</a:t>
            </a:r>
            <a:endParaRPr b="0" i="0" sz="1140" u="none" cap="none" strike="noStrike">
              <a:solidFill>
                <a:schemeClr val="dk1"/>
              </a:solidFill>
              <a:latin typeface="Arial"/>
              <a:ea typeface="Arial"/>
              <a:cs typeface="Arial"/>
              <a:sym typeface="Arial"/>
            </a:endParaRPr>
          </a:p>
        </p:txBody>
      </p:sp>
      <p:sp>
        <p:nvSpPr>
          <p:cNvPr id="145" name="Google Shape;145;p5"/>
          <p:cNvSpPr/>
          <p:nvPr/>
        </p:nvSpPr>
        <p:spPr>
          <a:xfrm>
            <a:off x="1874520" y="3840480"/>
            <a:ext cx="388620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1874520" y="3840480"/>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1973403" y="3972418"/>
            <a:ext cx="3886200" cy="27420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4. Continuous monitoring (phase I </a:t>
            </a:r>
            <a:r>
              <a:rPr b="1" lang="en-US" sz="1350">
                <a:solidFill>
                  <a:srgbClr val="F47A42"/>
                </a:solidFill>
              </a:rPr>
              <a:t>&amp; phase II)</a:t>
            </a:r>
            <a:endParaRPr b="0" i="0" sz="1350" u="none" cap="none" strike="noStrike">
              <a:solidFill>
                <a:schemeClr val="dk1"/>
              </a:solidFill>
              <a:latin typeface="Arial"/>
              <a:ea typeface="Arial"/>
              <a:cs typeface="Arial"/>
              <a:sym typeface="Arial"/>
            </a:endParaRPr>
          </a:p>
        </p:txBody>
      </p:sp>
      <p:sp>
        <p:nvSpPr>
          <p:cNvPr id="148" name="Google Shape;148;p5"/>
          <p:cNvSpPr/>
          <p:nvPr/>
        </p:nvSpPr>
        <p:spPr>
          <a:xfrm>
            <a:off x="2075688" y="4315968"/>
            <a:ext cx="35661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40"/>
              <a:buFont typeface="Arial"/>
              <a:buNone/>
            </a:pPr>
            <a:r>
              <a:rPr b="0" i="0" lang="en-US" sz="1140" u="none" cap="none" strike="noStrike">
                <a:solidFill>
                  <a:srgbClr val="1F2A35"/>
                </a:solidFill>
                <a:latin typeface="Arial"/>
                <a:ea typeface="Arial"/>
                <a:cs typeface="Arial"/>
                <a:sym typeface="Arial"/>
              </a:rPr>
              <a:t>Systematically track </a:t>
            </a:r>
            <a:r>
              <a:rPr lang="en-US" sz="1140">
                <a:solidFill>
                  <a:srgbClr val="1F2A35"/>
                </a:solidFill>
              </a:rPr>
              <a:t>RECP, </a:t>
            </a:r>
            <a:r>
              <a:rPr b="0" i="0" lang="en-US" sz="1140" u="none" cap="none" strike="noStrike">
                <a:solidFill>
                  <a:srgbClr val="1F2A35"/>
                </a:solidFill>
                <a:latin typeface="Arial"/>
                <a:ea typeface="Arial"/>
                <a:cs typeface="Arial"/>
                <a:sym typeface="Arial"/>
              </a:rPr>
              <a:t>EIP and environmental performance indicators and prepare case studies on technical and economic results.</a:t>
            </a:r>
            <a:endParaRPr b="0" i="0" sz="1140" u="none" cap="none" strike="noStrike">
              <a:solidFill>
                <a:schemeClr val="dk1"/>
              </a:solidFill>
              <a:latin typeface="Arial"/>
              <a:ea typeface="Arial"/>
              <a:cs typeface="Arial"/>
              <a:sym typeface="Arial"/>
            </a:endParaRPr>
          </a:p>
        </p:txBody>
      </p:sp>
      <p:sp>
        <p:nvSpPr>
          <p:cNvPr id="149" name="Google Shape;149;p5"/>
          <p:cNvSpPr/>
          <p:nvPr/>
        </p:nvSpPr>
        <p:spPr>
          <a:xfrm>
            <a:off x="6400800" y="3840480"/>
            <a:ext cx="388620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6400800" y="3840480"/>
            <a:ext cx="73152" cy="1234440"/>
          </a:xfrm>
          <a:prstGeom prst="rect">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6601968" y="3968496"/>
            <a:ext cx="35661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350"/>
              <a:buFont typeface="Arial"/>
              <a:buNone/>
            </a:pPr>
            <a:r>
              <a:rPr b="1" i="0" lang="en-US" sz="1350" u="none" cap="none" strike="noStrike">
                <a:solidFill>
                  <a:srgbClr val="F47A42"/>
                </a:solidFill>
                <a:latin typeface="Arial"/>
                <a:ea typeface="Arial"/>
                <a:cs typeface="Arial"/>
                <a:sym typeface="Arial"/>
              </a:rPr>
              <a:t>Priority themes</a:t>
            </a:r>
            <a:endParaRPr b="0" i="0" sz="1350" u="none" cap="none" strike="noStrike">
              <a:solidFill>
                <a:schemeClr val="dk1"/>
              </a:solidFill>
              <a:latin typeface="Arial"/>
              <a:ea typeface="Arial"/>
              <a:cs typeface="Arial"/>
              <a:sym typeface="Arial"/>
            </a:endParaRPr>
          </a:p>
        </p:txBody>
      </p:sp>
      <p:sp>
        <p:nvSpPr>
          <p:cNvPr id="152" name="Google Shape;152;p5"/>
          <p:cNvSpPr/>
          <p:nvPr/>
        </p:nvSpPr>
        <p:spPr>
          <a:xfrm>
            <a:off x="6601968" y="4315968"/>
            <a:ext cx="35661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40"/>
              <a:buFont typeface="Arial"/>
              <a:buNone/>
            </a:pPr>
            <a:r>
              <a:rPr b="0" i="0" lang="en-US" sz="1140" u="none" cap="none" strike="noStrike">
                <a:solidFill>
                  <a:srgbClr val="1F2A35"/>
                </a:solidFill>
                <a:latin typeface="Arial"/>
                <a:ea typeface="Arial"/>
                <a:cs typeface="Arial"/>
                <a:sym typeface="Arial"/>
              </a:rPr>
              <a:t>Renewable energy • wastewater and water reuse • waste and hazardous waste management • energy management systems and standards.</a:t>
            </a:r>
            <a:endParaRPr b="0" i="0" sz="114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descr="/mnt/data/giz_donor_logo.jpg" id="158" name="Google Shape;158;p6"/>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159" name="Google Shape;159;p6"/>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160" name="Google Shape;160;p6"/>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161" name="Google Shape;161;p6"/>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6</a:t>
            </a:r>
            <a:endParaRPr b="0" i="0" sz="1000" u="none" cap="none" strike="noStrike">
              <a:solidFill>
                <a:schemeClr val="dk1"/>
              </a:solidFill>
              <a:latin typeface="Arial"/>
              <a:ea typeface="Arial"/>
              <a:cs typeface="Arial"/>
              <a:sym typeface="Arial"/>
            </a:endParaRPr>
          </a:p>
        </p:txBody>
      </p:sp>
      <p:sp>
        <p:nvSpPr>
          <p:cNvPr id="163" name="Google Shape;163;p6"/>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Workstream B — FEZ “Navoi” as a scale-up site</a:t>
            </a:r>
            <a:endParaRPr b="0" i="0" sz="2600" u="none" cap="none" strike="noStrike">
              <a:solidFill>
                <a:schemeClr val="dk1"/>
              </a:solidFill>
              <a:latin typeface="Arial"/>
              <a:ea typeface="Arial"/>
              <a:cs typeface="Arial"/>
              <a:sym typeface="Arial"/>
            </a:endParaRPr>
          </a:p>
        </p:txBody>
      </p:sp>
      <p:sp>
        <p:nvSpPr>
          <p:cNvPr id="164" name="Google Shape;164;p6"/>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Build on the Phase I selection experience and recent mission dialogue</a:t>
            </a:r>
            <a:endParaRPr b="0" i="0" sz="1200" u="none" cap="none" strike="noStrike">
              <a:solidFill>
                <a:schemeClr val="dk1"/>
              </a:solidFill>
              <a:latin typeface="Arial"/>
              <a:ea typeface="Arial"/>
              <a:cs typeface="Arial"/>
              <a:sym typeface="Arial"/>
            </a:endParaRPr>
          </a:p>
        </p:txBody>
      </p:sp>
      <p:sp>
        <p:nvSpPr>
          <p:cNvPr id="165" name="Google Shape;165;p6"/>
          <p:cNvSpPr/>
          <p:nvPr/>
        </p:nvSpPr>
        <p:spPr>
          <a:xfrm>
            <a:off x="731520" y="2761488"/>
            <a:ext cx="1965960" cy="1554480"/>
          </a:xfrm>
          <a:prstGeom prst="roundRect">
            <a:avLst>
              <a:gd fmla="val 4706" name="adj"/>
            </a:avLst>
          </a:prstGeom>
          <a:solidFill>
            <a:srgbClr val="EAF7FC"/>
          </a:solidFill>
          <a:ln cap="flat" cmpd="sng" w="9525">
            <a:solidFill>
              <a:srgbClr val="D4EA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841248" y="2880360"/>
            <a:ext cx="347472" cy="274320"/>
          </a:xfrm>
          <a:prstGeom prst="rect">
            <a:avLst/>
          </a:prstGeom>
          <a:solidFill>
            <a:srgbClr val="009CDC"/>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Arial"/>
              <a:buNone/>
            </a:pPr>
            <a:r>
              <a:rPr b="1" i="0" lang="en-US" sz="1300" u="none" cap="none" strike="noStrike">
                <a:solidFill>
                  <a:srgbClr val="FFFFFF"/>
                </a:solidFill>
                <a:latin typeface="Arial"/>
                <a:ea typeface="Arial"/>
                <a:cs typeface="Arial"/>
                <a:sym typeface="Arial"/>
              </a:rPr>
              <a:t>1</a:t>
            </a:r>
            <a:endParaRPr b="0" i="0" sz="1300" u="none" cap="none" strike="noStrike">
              <a:solidFill>
                <a:schemeClr val="dk1"/>
              </a:solidFill>
              <a:latin typeface="Arial"/>
              <a:ea typeface="Arial"/>
              <a:cs typeface="Arial"/>
              <a:sym typeface="Arial"/>
            </a:endParaRPr>
          </a:p>
        </p:txBody>
      </p:sp>
      <p:sp>
        <p:nvSpPr>
          <p:cNvPr id="167" name="Google Shape;167;p6"/>
          <p:cNvSpPr/>
          <p:nvPr/>
        </p:nvSpPr>
        <p:spPr>
          <a:xfrm>
            <a:off x="896112" y="3255264"/>
            <a:ext cx="1636776" cy="2743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270"/>
              <a:buFont typeface="Arial"/>
              <a:buNone/>
            </a:pPr>
            <a:r>
              <a:rPr b="1" i="0" lang="en-US" sz="1270" u="none" cap="none" strike="noStrike">
                <a:solidFill>
                  <a:srgbClr val="1F2A35"/>
                </a:solidFill>
                <a:latin typeface="Arial"/>
                <a:ea typeface="Arial"/>
                <a:cs typeface="Arial"/>
                <a:sym typeface="Arial"/>
              </a:rPr>
              <a:t>Confirm cooperation</a:t>
            </a:r>
            <a:endParaRPr b="0" i="0" sz="1270" u="none" cap="none" strike="noStrike">
              <a:solidFill>
                <a:schemeClr val="dk1"/>
              </a:solidFill>
              <a:latin typeface="Arial"/>
              <a:ea typeface="Arial"/>
              <a:cs typeface="Arial"/>
              <a:sym typeface="Arial"/>
            </a:endParaRPr>
          </a:p>
        </p:txBody>
      </p:sp>
      <p:sp>
        <p:nvSpPr>
          <p:cNvPr id="168" name="Google Shape;168;p6"/>
          <p:cNvSpPr/>
          <p:nvPr/>
        </p:nvSpPr>
        <p:spPr>
          <a:xfrm>
            <a:off x="868680" y="3584448"/>
            <a:ext cx="1691640" cy="5029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5A5F64"/>
              </a:buClr>
              <a:buSzPts val="980"/>
              <a:buFont typeface="Arial"/>
              <a:buNone/>
            </a:pPr>
            <a:r>
              <a:rPr b="0" i="0" lang="en-US" sz="980" u="none" cap="none" strike="noStrike">
                <a:solidFill>
                  <a:srgbClr val="5A5F64"/>
                </a:solidFill>
                <a:latin typeface="Arial"/>
                <a:ea typeface="Arial"/>
                <a:cs typeface="Arial"/>
                <a:sym typeface="Arial"/>
              </a:rPr>
              <a:t>Directorate, regional authority and focal points</a:t>
            </a:r>
            <a:endParaRPr b="0" i="0" sz="980" u="none" cap="none" strike="noStrike">
              <a:solidFill>
                <a:schemeClr val="dk1"/>
              </a:solidFill>
              <a:latin typeface="Arial"/>
              <a:ea typeface="Arial"/>
              <a:cs typeface="Arial"/>
              <a:sym typeface="Arial"/>
            </a:endParaRPr>
          </a:p>
        </p:txBody>
      </p:sp>
      <p:sp>
        <p:nvSpPr>
          <p:cNvPr id="169" name="Google Shape;169;p6"/>
          <p:cNvSpPr/>
          <p:nvPr/>
        </p:nvSpPr>
        <p:spPr>
          <a:xfrm rot="5400000">
            <a:off x="2715768" y="3383280"/>
            <a:ext cx="182880" cy="256032"/>
          </a:xfrm>
          <a:prstGeom prst="triangle">
            <a:avLst>
              <a:gd fmla="val 50000" name="adj"/>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2898648" y="2761488"/>
            <a:ext cx="1965960" cy="1554480"/>
          </a:xfrm>
          <a:prstGeom prst="roundRect">
            <a:avLst>
              <a:gd fmla="val 4706" name="adj"/>
            </a:avLst>
          </a:prstGeom>
          <a:solidFill>
            <a:srgbClr val="F7FBFD"/>
          </a:solidFill>
          <a:ln cap="flat" cmpd="sng" w="9525">
            <a:solidFill>
              <a:srgbClr val="D4EA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3008376" y="2880360"/>
            <a:ext cx="347472" cy="274320"/>
          </a:xfrm>
          <a:prstGeom prst="rect">
            <a:avLst/>
          </a:prstGeom>
          <a:solidFill>
            <a:srgbClr val="009CDC"/>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Arial"/>
              <a:buNone/>
            </a:pPr>
            <a:r>
              <a:rPr b="1" i="0" lang="en-US" sz="1300" u="none" cap="none" strike="noStrike">
                <a:solidFill>
                  <a:srgbClr val="FFFFFF"/>
                </a:solidFill>
                <a:latin typeface="Arial"/>
                <a:ea typeface="Arial"/>
                <a:cs typeface="Arial"/>
                <a:sym typeface="Arial"/>
              </a:rPr>
              <a:t>2</a:t>
            </a:r>
            <a:endParaRPr b="0" i="0" sz="1300" u="none" cap="none" strike="noStrike">
              <a:solidFill>
                <a:schemeClr val="dk1"/>
              </a:solidFill>
              <a:latin typeface="Arial"/>
              <a:ea typeface="Arial"/>
              <a:cs typeface="Arial"/>
              <a:sym typeface="Arial"/>
            </a:endParaRPr>
          </a:p>
        </p:txBody>
      </p:sp>
      <p:sp>
        <p:nvSpPr>
          <p:cNvPr id="172" name="Google Shape;172;p6"/>
          <p:cNvSpPr/>
          <p:nvPr/>
        </p:nvSpPr>
        <p:spPr>
          <a:xfrm>
            <a:off x="3063240" y="3255264"/>
            <a:ext cx="1636776" cy="2743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270"/>
              <a:buFont typeface="Arial"/>
              <a:buNone/>
            </a:pPr>
            <a:r>
              <a:rPr b="1" i="0" lang="en-US" sz="1270" u="none" cap="none" strike="noStrike">
                <a:solidFill>
                  <a:srgbClr val="1F2A35"/>
                </a:solidFill>
                <a:latin typeface="Arial"/>
                <a:ea typeface="Arial"/>
                <a:cs typeface="Arial"/>
                <a:sym typeface="Arial"/>
              </a:rPr>
              <a:t>Baseline EIP assessment</a:t>
            </a:r>
            <a:endParaRPr b="0" i="0" sz="1270" u="none" cap="none" strike="noStrike">
              <a:solidFill>
                <a:schemeClr val="dk1"/>
              </a:solidFill>
              <a:latin typeface="Arial"/>
              <a:ea typeface="Arial"/>
              <a:cs typeface="Arial"/>
              <a:sym typeface="Arial"/>
            </a:endParaRPr>
          </a:p>
        </p:txBody>
      </p:sp>
      <p:sp>
        <p:nvSpPr>
          <p:cNvPr id="173" name="Google Shape;173;p6"/>
          <p:cNvSpPr/>
          <p:nvPr/>
        </p:nvSpPr>
        <p:spPr>
          <a:xfrm>
            <a:off x="3035808" y="3584448"/>
            <a:ext cx="1691640" cy="5029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5A5F64"/>
              </a:buClr>
              <a:buSzPts val="980"/>
              <a:buFont typeface="Arial"/>
              <a:buNone/>
            </a:pPr>
            <a:r>
              <a:rPr b="0" i="0" lang="en-US" sz="980" u="none" cap="none" strike="noStrike">
                <a:solidFill>
                  <a:srgbClr val="5A5F64"/>
                </a:solidFill>
                <a:latin typeface="Arial"/>
                <a:ea typeface="Arial"/>
                <a:cs typeface="Arial"/>
                <a:sym typeface="Arial"/>
              </a:rPr>
              <a:t>Management, environmental, social and economic performance</a:t>
            </a:r>
            <a:endParaRPr b="0" i="0" sz="980" u="none" cap="none" strike="noStrike">
              <a:solidFill>
                <a:schemeClr val="dk1"/>
              </a:solidFill>
              <a:latin typeface="Arial"/>
              <a:ea typeface="Arial"/>
              <a:cs typeface="Arial"/>
              <a:sym typeface="Arial"/>
            </a:endParaRPr>
          </a:p>
        </p:txBody>
      </p:sp>
      <p:sp>
        <p:nvSpPr>
          <p:cNvPr id="174" name="Google Shape;174;p6"/>
          <p:cNvSpPr/>
          <p:nvPr/>
        </p:nvSpPr>
        <p:spPr>
          <a:xfrm rot="5400000">
            <a:off x="4882896" y="3383280"/>
            <a:ext cx="182880" cy="256032"/>
          </a:xfrm>
          <a:prstGeom prst="triangle">
            <a:avLst>
              <a:gd fmla="val 50000" name="adj"/>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5065776" y="2761488"/>
            <a:ext cx="1965960" cy="1554480"/>
          </a:xfrm>
          <a:prstGeom prst="roundRect">
            <a:avLst>
              <a:gd fmla="val 4706" name="adj"/>
            </a:avLst>
          </a:prstGeom>
          <a:solidFill>
            <a:srgbClr val="EAF7FC"/>
          </a:solidFill>
          <a:ln cap="flat" cmpd="sng" w="9525">
            <a:solidFill>
              <a:srgbClr val="D4EA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5175504" y="2880360"/>
            <a:ext cx="347472" cy="274320"/>
          </a:xfrm>
          <a:prstGeom prst="rect">
            <a:avLst/>
          </a:prstGeom>
          <a:solidFill>
            <a:srgbClr val="009CDC"/>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Arial"/>
              <a:buNone/>
            </a:pPr>
            <a:r>
              <a:rPr b="1" i="0" lang="en-US" sz="1300" u="none" cap="none" strike="noStrike">
                <a:solidFill>
                  <a:srgbClr val="FFFFFF"/>
                </a:solidFill>
                <a:latin typeface="Arial"/>
                <a:ea typeface="Arial"/>
                <a:cs typeface="Arial"/>
                <a:sym typeface="Arial"/>
              </a:rPr>
              <a:t>3</a:t>
            </a:r>
            <a:endParaRPr b="0" i="0" sz="1300" u="none" cap="none" strike="noStrike">
              <a:solidFill>
                <a:schemeClr val="dk1"/>
              </a:solidFill>
              <a:latin typeface="Arial"/>
              <a:ea typeface="Arial"/>
              <a:cs typeface="Arial"/>
              <a:sym typeface="Arial"/>
            </a:endParaRPr>
          </a:p>
        </p:txBody>
      </p:sp>
      <p:sp>
        <p:nvSpPr>
          <p:cNvPr id="177" name="Google Shape;177;p6"/>
          <p:cNvSpPr/>
          <p:nvPr/>
        </p:nvSpPr>
        <p:spPr>
          <a:xfrm>
            <a:off x="5230368" y="3255264"/>
            <a:ext cx="1636776" cy="2743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270"/>
              <a:buFont typeface="Arial"/>
              <a:buNone/>
            </a:pPr>
            <a:r>
              <a:rPr b="1" i="0" lang="en-US" sz="1270" u="none" cap="none" strike="noStrike">
                <a:solidFill>
                  <a:srgbClr val="1F2A35"/>
                </a:solidFill>
                <a:latin typeface="Arial"/>
                <a:ea typeface="Arial"/>
                <a:cs typeface="Arial"/>
                <a:sym typeface="Arial"/>
              </a:rPr>
              <a:t>Company screening</a:t>
            </a:r>
            <a:endParaRPr b="0" i="0" sz="1270" u="none" cap="none" strike="noStrike">
              <a:solidFill>
                <a:schemeClr val="dk1"/>
              </a:solidFill>
              <a:latin typeface="Arial"/>
              <a:ea typeface="Arial"/>
              <a:cs typeface="Arial"/>
              <a:sym typeface="Arial"/>
            </a:endParaRPr>
          </a:p>
        </p:txBody>
      </p:sp>
      <p:sp>
        <p:nvSpPr>
          <p:cNvPr id="178" name="Google Shape;178;p6"/>
          <p:cNvSpPr/>
          <p:nvPr/>
        </p:nvSpPr>
        <p:spPr>
          <a:xfrm>
            <a:off x="5202936" y="3584448"/>
            <a:ext cx="1691640" cy="5029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5A5F64"/>
              </a:buClr>
              <a:buSzPts val="980"/>
              <a:buFont typeface="Arial"/>
              <a:buNone/>
            </a:pPr>
            <a:r>
              <a:rPr b="0" i="0" lang="en-US" sz="980" u="none" cap="none" strike="noStrike">
                <a:solidFill>
                  <a:srgbClr val="5A5F64"/>
                </a:solidFill>
                <a:latin typeface="Arial"/>
                <a:ea typeface="Arial"/>
                <a:cs typeface="Arial"/>
                <a:sym typeface="Arial"/>
              </a:rPr>
              <a:t>Select resident companies for RECP</a:t>
            </a:r>
            <a:r>
              <a:rPr lang="en-US" sz="980">
                <a:solidFill>
                  <a:srgbClr val="5A5F64"/>
                </a:solidFill>
              </a:rPr>
              <a:t>:</a:t>
            </a:r>
            <a:r>
              <a:rPr b="0" i="0" lang="en-US" sz="980" u="none" cap="none" strike="noStrike">
                <a:solidFill>
                  <a:srgbClr val="5A5F64"/>
                </a:solidFill>
                <a:latin typeface="Arial"/>
                <a:ea typeface="Arial"/>
                <a:cs typeface="Arial"/>
                <a:sym typeface="Arial"/>
              </a:rPr>
              <a:t> energy / water / waste diagnostics</a:t>
            </a:r>
            <a:endParaRPr b="0" i="0" sz="980" u="none" cap="none" strike="noStrike">
              <a:solidFill>
                <a:schemeClr val="dk1"/>
              </a:solidFill>
              <a:latin typeface="Arial"/>
              <a:ea typeface="Arial"/>
              <a:cs typeface="Arial"/>
              <a:sym typeface="Arial"/>
            </a:endParaRPr>
          </a:p>
        </p:txBody>
      </p:sp>
      <p:sp>
        <p:nvSpPr>
          <p:cNvPr id="179" name="Google Shape;179;p6"/>
          <p:cNvSpPr/>
          <p:nvPr/>
        </p:nvSpPr>
        <p:spPr>
          <a:xfrm rot="5400000">
            <a:off x="7050024" y="3383280"/>
            <a:ext cx="182880" cy="256032"/>
          </a:xfrm>
          <a:prstGeom prst="triangle">
            <a:avLst>
              <a:gd fmla="val 50000" name="adj"/>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7232904" y="2761488"/>
            <a:ext cx="1965960" cy="1554480"/>
          </a:xfrm>
          <a:prstGeom prst="roundRect">
            <a:avLst>
              <a:gd fmla="val 4706" name="adj"/>
            </a:avLst>
          </a:prstGeom>
          <a:solidFill>
            <a:srgbClr val="F7FBFD"/>
          </a:solidFill>
          <a:ln cap="flat" cmpd="sng" w="9525">
            <a:solidFill>
              <a:srgbClr val="D4EA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7342632" y="2880360"/>
            <a:ext cx="347472" cy="274320"/>
          </a:xfrm>
          <a:prstGeom prst="rect">
            <a:avLst/>
          </a:prstGeom>
          <a:solidFill>
            <a:srgbClr val="009CDC"/>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Arial"/>
              <a:buNone/>
            </a:pPr>
            <a:r>
              <a:rPr b="1" i="0" lang="en-US" sz="1300" u="none" cap="none" strike="noStrike">
                <a:solidFill>
                  <a:srgbClr val="FFFFFF"/>
                </a:solidFill>
                <a:latin typeface="Arial"/>
                <a:ea typeface="Arial"/>
                <a:cs typeface="Arial"/>
                <a:sym typeface="Arial"/>
              </a:rPr>
              <a:t>4</a:t>
            </a:r>
            <a:endParaRPr b="0" i="0" sz="1300" u="none" cap="none" strike="noStrike">
              <a:solidFill>
                <a:schemeClr val="dk1"/>
              </a:solidFill>
              <a:latin typeface="Arial"/>
              <a:ea typeface="Arial"/>
              <a:cs typeface="Arial"/>
              <a:sym typeface="Arial"/>
            </a:endParaRPr>
          </a:p>
        </p:txBody>
      </p:sp>
      <p:sp>
        <p:nvSpPr>
          <p:cNvPr id="182" name="Google Shape;182;p6"/>
          <p:cNvSpPr/>
          <p:nvPr/>
        </p:nvSpPr>
        <p:spPr>
          <a:xfrm>
            <a:off x="7397496" y="3255264"/>
            <a:ext cx="1636776" cy="2743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270"/>
              <a:buFont typeface="Arial"/>
              <a:buNone/>
            </a:pPr>
            <a:r>
              <a:rPr b="1" i="0" lang="en-US" sz="1270" u="none" cap="none" strike="noStrike">
                <a:solidFill>
                  <a:srgbClr val="1F2A35"/>
                </a:solidFill>
                <a:latin typeface="Arial"/>
                <a:ea typeface="Arial"/>
                <a:cs typeface="Arial"/>
                <a:sym typeface="Arial"/>
              </a:rPr>
              <a:t>EIP roadmap</a:t>
            </a:r>
            <a:endParaRPr b="0" i="0" sz="1270" u="none" cap="none" strike="noStrike">
              <a:solidFill>
                <a:schemeClr val="dk1"/>
              </a:solidFill>
              <a:latin typeface="Arial"/>
              <a:ea typeface="Arial"/>
              <a:cs typeface="Arial"/>
              <a:sym typeface="Arial"/>
            </a:endParaRPr>
          </a:p>
        </p:txBody>
      </p:sp>
      <p:sp>
        <p:nvSpPr>
          <p:cNvPr id="183" name="Google Shape;183;p6"/>
          <p:cNvSpPr/>
          <p:nvPr/>
        </p:nvSpPr>
        <p:spPr>
          <a:xfrm>
            <a:off x="7370064" y="3584448"/>
            <a:ext cx="1691640" cy="5029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5A5F64"/>
              </a:buClr>
              <a:buSzPts val="980"/>
              <a:buFont typeface="Arial"/>
              <a:buNone/>
            </a:pPr>
            <a:r>
              <a:rPr b="0" i="0" lang="en-US" sz="980" u="none" cap="none" strike="noStrike">
                <a:solidFill>
                  <a:srgbClr val="5A5F64"/>
                </a:solidFill>
                <a:latin typeface="Arial"/>
                <a:ea typeface="Arial"/>
                <a:cs typeface="Arial"/>
                <a:sym typeface="Arial"/>
              </a:rPr>
              <a:t>Quick wins and medium-term investment priorities and synthesys opportunities</a:t>
            </a:r>
            <a:endParaRPr b="0" i="0" sz="980" u="none" cap="none" strike="noStrike">
              <a:solidFill>
                <a:schemeClr val="dk1"/>
              </a:solidFill>
              <a:latin typeface="Arial"/>
              <a:ea typeface="Arial"/>
              <a:cs typeface="Arial"/>
              <a:sym typeface="Arial"/>
            </a:endParaRPr>
          </a:p>
        </p:txBody>
      </p:sp>
      <p:sp>
        <p:nvSpPr>
          <p:cNvPr id="184" name="Google Shape;184;p6"/>
          <p:cNvSpPr/>
          <p:nvPr/>
        </p:nvSpPr>
        <p:spPr>
          <a:xfrm rot="5400000">
            <a:off x="9217152" y="3383280"/>
            <a:ext cx="182880" cy="256032"/>
          </a:xfrm>
          <a:prstGeom prst="triangle">
            <a:avLst>
              <a:gd fmla="val 50000" name="adj"/>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9400032" y="2761488"/>
            <a:ext cx="1965960" cy="1554480"/>
          </a:xfrm>
          <a:prstGeom prst="roundRect">
            <a:avLst>
              <a:gd fmla="val 4706" name="adj"/>
            </a:avLst>
          </a:prstGeom>
          <a:solidFill>
            <a:srgbClr val="EAF7FC"/>
          </a:solidFill>
          <a:ln cap="flat" cmpd="sng" w="9525">
            <a:solidFill>
              <a:srgbClr val="D4EA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9509760" y="2880360"/>
            <a:ext cx="347472" cy="274320"/>
          </a:xfrm>
          <a:prstGeom prst="rect">
            <a:avLst/>
          </a:prstGeom>
          <a:solidFill>
            <a:srgbClr val="009CDC"/>
          </a:solid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300"/>
              <a:buFont typeface="Arial"/>
              <a:buNone/>
            </a:pPr>
            <a:r>
              <a:rPr b="1" i="0" lang="en-US" sz="1300" u="none" cap="none" strike="noStrike">
                <a:solidFill>
                  <a:srgbClr val="FFFFFF"/>
                </a:solidFill>
                <a:latin typeface="Arial"/>
                <a:ea typeface="Arial"/>
                <a:cs typeface="Arial"/>
                <a:sym typeface="Arial"/>
              </a:rPr>
              <a:t>5</a:t>
            </a:r>
            <a:endParaRPr b="0" i="0" sz="1300" u="none" cap="none" strike="noStrike">
              <a:solidFill>
                <a:schemeClr val="dk1"/>
              </a:solidFill>
              <a:latin typeface="Arial"/>
              <a:ea typeface="Arial"/>
              <a:cs typeface="Arial"/>
              <a:sym typeface="Arial"/>
            </a:endParaRPr>
          </a:p>
        </p:txBody>
      </p:sp>
      <p:sp>
        <p:nvSpPr>
          <p:cNvPr id="187" name="Google Shape;187;p6"/>
          <p:cNvSpPr/>
          <p:nvPr/>
        </p:nvSpPr>
        <p:spPr>
          <a:xfrm>
            <a:off x="9564624" y="3255264"/>
            <a:ext cx="1636776" cy="2743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1F2A35"/>
              </a:buClr>
              <a:buSzPts val="1270"/>
              <a:buFont typeface="Arial"/>
              <a:buNone/>
            </a:pPr>
            <a:r>
              <a:rPr b="1" i="0" lang="en-US" sz="1270" u="none" cap="none" strike="noStrike">
                <a:solidFill>
                  <a:srgbClr val="1F2A35"/>
                </a:solidFill>
                <a:latin typeface="Arial"/>
                <a:ea typeface="Arial"/>
                <a:cs typeface="Arial"/>
                <a:sym typeface="Arial"/>
              </a:rPr>
              <a:t>Feasibility &amp; finance</a:t>
            </a:r>
            <a:endParaRPr b="0" i="0" sz="1270" u="none" cap="none" strike="noStrike">
              <a:solidFill>
                <a:schemeClr val="dk1"/>
              </a:solidFill>
              <a:latin typeface="Arial"/>
              <a:ea typeface="Arial"/>
              <a:cs typeface="Arial"/>
              <a:sym typeface="Arial"/>
            </a:endParaRPr>
          </a:p>
        </p:txBody>
      </p:sp>
      <p:sp>
        <p:nvSpPr>
          <p:cNvPr id="188" name="Google Shape;188;p6"/>
          <p:cNvSpPr/>
          <p:nvPr/>
        </p:nvSpPr>
        <p:spPr>
          <a:xfrm>
            <a:off x="9537192" y="3584448"/>
            <a:ext cx="1691640" cy="502920"/>
          </a:xfrm>
          <a:prstGeom prst="rect">
            <a:avLst/>
          </a:prstGeom>
          <a:noFill/>
          <a:ln>
            <a:noFill/>
          </a:ln>
        </p:spPr>
        <p:txBody>
          <a:bodyPr anchorCtr="0" anchor="ctr" bIns="250" lIns="250" spcFirstLastPara="1" rIns="250" wrap="square" tIns="250">
            <a:normAutofit/>
          </a:bodyPr>
          <a:lstStyle/>
          <a:p>
            <a:pPr indent="0" lvl="0" marL="0" marR="0" rtl="0" algn="ctr">
              <a:spcBef>
                <a:spcPts val="0"/>
              </a:spcBef>
              <a:spcAft>
                <a:spcPts val="0"/>
              </a:spcAft>
              <a:buClr>
                <a:srgbClr val="5A5F64"/>
              </a:buClr>
              <a:buSzPts val="980"/>
              <a:buFont typeface="Arial"/>
              <a:buNone/>
            </a:pPr>
            <a:r>
              <a:rPr b="0" i="0" lang="en-US" sz="980" u="none" cap="none" strike="noStrike">
                <a:solidFill>
                  <a:srgbClr val="5A5F64"/>
                </a:solidFill>
                <a:latin typeface="Arial"/>
                <a:ea typeface="Arial"/>
                <a:cs typeface="Arial"/>
                <a:sym typeface="Arial"/>
              </a:rPr>
              <a:t>Prepare bankable project fiches and partner outreach</a:t>
            </a:r>
            <a:endParaRPr b="0" i="0" sz="980" u="none" cap="none" strike="noStrike">
              <a:solidFill>
                <a:schemeClr val="dk1"/>
              </a:solidFill>
              <a:latin typeface="Arial"/>
              <a:ea typeface="Arial"/>
              <a:cs typeface="Arial"/>
              <a:sym typeface="Arial"/>
            </a:endParaRPr>
          </a:p>
        </p:txBody>
      </p:sp>
      <p:sp>
        <p:nvSpPr>
          <p:cNvPr id="189" name="Google Shape;189;p6"/>
          <p:cNvSpPr/>
          <p:nvPr/>
        </p:nvSpPr>
        <p:spPr>
          <a:xfrm>
            <a:off x="960120" y="495604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1179576" y="4892040"/>
            <a:ext cx="10021824" cy="36576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320"/>
              <a:buFont typeface="Arial"/>
              <a:buNone/>
            </a:pPr>
            <a:r>
              <a:rPr b="0" i="0" lang="en-US" sz="1320" u="none" cap="none" strike="noStrike">
                <a:solidFill>
                  <a:srgbClr val="1F2A35"/>
                </a:solidFill>
                <a:latin typeface="Arial"/>
                <a:ea typeface="Arial"/>
                <a:cs typeface="Arial"/>
                <a:sym typeface="Arial"/>
              </a:rPr>
              <a:t>Proposed assessment themes: energy efficiency, PV readiness, water and wastewater, waste valorization, industrial symbiosis, park services and social performance.</a:t>
            </a:r>
            <a:endParaRPr b="0" i="0" sz="1320" u="none" cap="none" strike="noStrike">
              <a:solidFill>
                <a:schemeClr val="dk1"/>
              </a:solidFill>
              <a:latin typeface="Arial"/>
              <a:ea typeface="Arial"/>
              <a:cs typeface="Arial"/>
              <a:sym typeface="Arial"/>
            </a:endParaRPr>
          </a:p>
        </p:txBody>
      </p:sp>
      <p:sp>
        <p:nvSpPr>
          <p:cNvPr id="191" name="Google Shape;191;p6"/>
          <p:cNvSpPr/>
          <p:nvPr/>
        </p:nvSpPr>
        <p:spPr>
          <a:xfrm>
            <a:off x="960120" y="532180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179576" y="5257800"/>
            <a:ext cx="10021824" cy="36576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320"/>
              <a:buFont typeface="Arial"/>
              <a:buNone/>
            </a:pPr>
            <a:r>
              <a:rPr b="0" i="0" lang="en-US" sz="1320" u="none" cap="none" strike="noStrike">
                <a:solidFill>
                  <a:srgbClr val="1F2A35"/>
                </a:solidFill>
                <a:latin typeface="Arial"/>
                <a:ea typeface="Arial"/>
                <a:cs typeface="Arial"/>
                <a:sym typeface="Arial"/>
              </a:rPr>
              <a:t>Selection of companies </a:t>
            </a:r>
            <a:r>
              <a:rPr lang="en-US" sz="1320">
                <a:solidFill>
                  <a:srgbClr val="1F2A35"/>
                </a:solidFill>
              </a:rPr>
              <a:t>is</a:t>
            </a:r>
            <a:r>
              <a:rPr b="0" i="0" lang="en-US" sz="1320" u="none" cap="none" strike="noStrike">
                <a:solidFill>
                  <a:srgbClr val="1F2A35"/>
                </a:solidFill>
                <a:latin typeface="Arial"/>
                <a:ea typeface="Arial"/>
                <a:cs typeface="Arial"/>
                <a:sym typeface="Arial"/>
              </a:rPr>
              <a:t> data-driven and agreed with FEZ management to ensure ownership and access to operational data.</a:t>
            </a:r>
            <a:endParaRPr b="0" i="0" sz="132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pic>
        <p:nvPicPr>
          <p:cNvPr descr="/mnt/data/giz_donor_logo.jpg" id="198" name="Google Shape;198;p7"/>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199" name="Google Shape;199;p7"/>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200" name="Google Shape;200;p7"/>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201" name="Google Shape;201;p7"/>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7</a:t>
            </a:r>
            <a:endParaRPr b="0" i="0" sz="1000" u="none" cap="none" strike="noStrike">
              <a:solidFill>
                <a:schemeClr val="dk1"/>
              </a:solidFill>
              <a:latin typeface="Arial"/>
              <a:ea typeface="Arial"/>
              <a:cs typeface="Arial"/>
              <a:sym typeface="Arial"/>
            </a:endParaRPr>
          </a:p>
        </p:txBody>
      </p:sp>
      <p:sp>
        <p:nvSpPr>
          <p:cNvPr id="203" name="Google Shape;203;p7"/>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Workstream C — identify and support a greenfield / newly developed park</a:t>
            </a:r>
            <a:endParaRPr b="0" i="0" sz="2600" u="none" cap="none" strike="noStrike">
              <a:solidFill>
                <a:schemeClr val="dk1"/>
              </a:solidFill>
              <a:latin typeface="Arial"/>
              <a:ea typeface="Arial"/>
              <a:cs typeface="Arial"/>
              <a:sym typeface="Arial"/>
            </a:endParaRPr>
          </a:p>
        </p:txBody>
      </p:sp>
      <p:sp>
        <p:nvSpPr>
          <p:cNvPr id="204" name="Google Shape;204;p7"/>
          <p:cNvSpPr/>
          <p:nvPr/>
        </p:nvSpPr>
        <p:spPr>
          <a:xfrm>
            <a:off x="658368" y="1791231"/>
            <a:ext cx="10607100" cy="32910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Use EIP-by-design principles before infrastructure and tenant patterns are locked in</a:t>
            </a:r>
            <a:endParaRPr b="0" i="0" sz="1200" u="none" cap="none" strike="noStrike">
              <a:solidFill>
                <a:schemeClr val="dk1"/>
              </a:solidFill>
              <a:latin typeface="Arial"/>
              <a:ea typeface="Arial"/>
              <a:cs typeface="Arial"/>
              <a:sym typeface="Arial"/>
            </a:endParaRPr>
          </a:p>
        </p:txBody>
      </p:sp>
      <p:sp>
        <p:nvSpPr>
          <p:cNvPr id="205" name="Google Shape;205;p7"/>
          <p:cNvSpPr/>
          <p:nvPr/>
        </p:nvSpPr>
        <p:spPr>
          <a:xfrm>
            <a:off x="713232" y="2194560"/>
            <a:ext cx="342900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713232" y="219456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914400" y="2322576"/>
            <a:ext cx="31089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Selection approach</a:t>
            </a:r>
            <a:endParaRPr b="0" i="0" sz="1350" u="none" cap="none" strike="noStrike">
              <a:solidFill>
                <a:schemeClr val="dk1"/>
              </a:solidFill>
              <a:latin typeface="Arial"/>
              <a:ea typeface="Arial"/>
              <a:cs typeface="Arial"/>
              <a:sym typeface="Arial"/>
            </a:endParaRPr>
          </a:p>
        </p:txBody>
      </p:sp>
      <p:sp>
        <p:nvSpPr>
          <p:cNvPr id="208" name="Google Shape;208;p7"/>
          <p:cNvSpPr/>
          <p:nvPr/>
        </p:nvSpPr>
        <p:spPr>
          <a:xfrm>
            <a:off x="914400" y="2670048"/>
            <a:ext cx="31089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50"/>
              <a:buFont typeface="Arial"/>
              <a:buNone/>
            </a:pPr>
            <a:r>
              <a:rPr b="0" i="0" lang="en-US" sz="1200" u="none" cap="none" strike="noStrike">
                <a:solidFill>
                  <a:srgbClr val="1F2A35"/>
                </a:solidFill>
                <a:latin typeface="Arial"/>
                <a:ea typeface="Arial"/>
                <a:cs typeface="Arial"/>
                <a:sym typeface="Arial"/>
              </a:rPr>
              <a:t>Apply UNIDO’s EIP </a:t>
            </a:r>
            <a:r>
              <a:rPr b="0" i="0" lang="en-US" sz="1200" u="none" cap="none" strike="noStrike">
                <a:solidFill>
                  <a:srgbClr val="1F2A35"/>
                </a:solidFill>
                <a:latin typeface="Arial"/>
                <a:ea typeface="Arial"/>
                <a:cs typeface="Arial"/>
                <a:sym typeface="Arial"/>
                <a:extLst>
                  <a:ext uri="http://customooxmlschemas.google.com/">
                    <go:slidesCustomData xmlns:go="http://customooxmlschemas.google.com/" textRoundtripDataId="1"/>
                  </a:ext>
                </a:extLst>
              </a:rPr>
              <a:t>Selection</a:t>
            </a:r>
            <a:r>
              <a:rPr b="0" i="0" lang="en-US" sz="1200" u="none" cap="none" strike="noStrike">
                <a:solidFill>
                  <a:srgbClr val="1F2A35"/>
                </a:solidFill>
                <a:latin typeface="Arial"/>
                <a:ea typeface="Arial"/>
                <a:cs typeface="Arial"/>
                <a:sym typeface="Arial"/>
              </a:rPr>
              <a:t> Tool to identify, review and prioritize candidate sites in a transparent and methodological way.</a:t>
            </a:r>
            <a:endParaRPr b="0" i="0" sz="1200" u="none" cap="none" strike="noStrike">
              <a:solidFill>
                <a:schemeClr val="dk1"/>
              </a:solidFill>
              <a:latin typeface="Arial"/>
              <a:ea typeface="Arial"/>
              <a:cs typeface="Arial"/>
              <a:sym typeface="Arial"/>
            </a:endParaRPr>
          </a:p>
        </p:txBody>
      </p:sp>
      <p:sp>
        <p:nvSpPr>
          <p:cNvPr id="209" name="Google Shape;209;p7"/>
          <p:cNvSpPr/>
          <p:nvPr/>
        </p:nvSpPr>
        <p:spPr>
          <a:xfrm>
            <a:off x="4379976" y="2194560"/>
            <a:ext cx="342900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4379976" y="219456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4581144" y="2322576"/>
            <a:ext cx="31089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Key criteria</a:t>
            </a:r>
            <a:endParaRPr b="0" i="0" sz="1350" u="none" cap="none" strike="noStrike">
              <a:solidFill>
                <a:schemeClr val="dk1"/>
              </a:solidFill>
              <a:latin typeface="Arial"/>
              <a:ea typeface="Arial"/>
              <a:cs typeface="Arial"/>
              <a:sym typeface="Arial"/>
            </a:endParaRPr>
          </a:p>
        </p:txBody>
      </p:sp>
      <p:sp>
        <p:nvSpPr>
          <p:cNvPr id="212" name="Google Shape;212;p7"/>
          <p:cNvSpPr/>
          <p:nvPr/>
        </p:nvSpPr>
        <p:spPr>
          <a:xfrm>
            <a:off x="4581144" y="2670048"/>
            <a:ext cx="31089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50"/>
              <a:buFont typeface="Arial"/>
              <a:buNone/>
            </a:pPr>
            <a:r>
              <a:rPr lang="en-US" sz="1200">
                <a:solidFill>
                  <a:srgbClr val="1F2A35"/>
                </a:solidFill>
              </a:rPr>
              <a:t>Government commitment • master plan status • infrastructure readiness • tenant pipeline • resource efficiency potential • environmental and social risks</a:t>
            </a:r>
            <a:r>
              <a:rPr b="0" i="0" lang="en-US" sz="1150" u="none" cap="none" strike="noStrike">
                <a:solidFill>
                  <a:srgbClr val="1F2A35"/>
                </a:solidFill>
                <a:latin typeface="Arial"/>
                <a:ea typeface="Arial"/>
                <a:cs typeface="Arial"/>
                <a:sym typeface="Arial"/>
              </a:rPr>
              <a:t>.</a:t>
            </a:r>
            <a:endParaRPr b="0" i="0" sz="1150" u="none" cap="none" strike="noStrike">
              <a:solidFill>
                <a:schemeClr val="dk1"/>
              </a:solidFill>
              <a:latin typeface="Arial"/>
              <a:ea typeface="Arial"/>
              <a:cs typeface="Arial"/>
              <a:sym typeface="Arial"/>
            </a:endParaRPr>
          </a:p>
        </p:txBody>
      </p:sp>
      <p:sp>
        <p:nvSpPr>
          <p:cNvPr id="213" name="Google Shape;213;p7"/>
          <p:cNvSpPr/>
          <p:nvPr/>
        </p:nvSpPr>
        <p:spPr>
          <a:xfrm>
            <a:off x="8046720" y="2194560"/>
            <a:ext cx="3429000" cy="1234440"/>
          </a:xfrm>
          <a:prstGeom prst="roundRect">
            <a:avLst>
              <a:gd fmla="val 5926"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8046720" y="2194560"/>
            <a:ext cx="73152" cy="123444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8247888" y="2322576"/>
            <a:ext cx="310896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EIP-by-design focus</a:t>
            </a:r>
            <a:endParaRPr b="0" i="0" sz="1350" u="none" cap="none" strike="noStrike">
              <a:solidFill>
                <a:schemeClr val="dk1"/>
              </a:solidFill>
              <a:latin typeface="Arial"/>
              <a:ea typeface="Arial"/>
              <a:cs typeface="Arial"/>
              <a:sym typeface="Arial"/>
            </a:endParaRPr>
          </a:p>
        </p:txBody>
      </p:sp>
      <p:sp>
        <p:nvSpPr>
          <p:cNvPr id="216" name="Google Shape;216;p7"/>
          <p:cNvSpPr/>
          <p:nvPr/>
        </p:nvSpPr>
        <p:spPr>
          <a:xfrm>
            <a:off x="8247888" y="2670048"/>
            <a:ext cx="3108960" cy="68580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50"/>
              <a:buFont typeface="Arial"/>
              <a:buNone/>
            </a:pPr>
            <a:r>
              <a:rPr b="0" i="0" lang="en-US" sz="1150" u="none" cap="none" strike="noStrike">
                <a:solidFill>
                  <a:srgbClr val="1F2A35"/>
                </a:solidFill>
                <a:latin typeface="Arial"/>
                <a:ea typeface="Arial"/>
                <a:cs typeface="Arial"/>
                <a:sym typeface="Arial"/>
              </a:rPr>
              <a:t>I</a:t>
            </a:r>
            <a:r>
              <a:rPr lang="en-US" sz="1200">
                <a:solidFill>
                  <a:srgbClr val="1F2A35"/>
                </a:solidFill>
              </a:rPr>
              <a:t>ntegrate resource-efficient infrastructure, shared utilities, renewable energy, water reuse, waste services, safe mobility and inclusive social infrastructure.</a:t>
            </a:r>
            <a:endParaRPr b="0" i="0" sz="1150" u="none" cap="none" strike="noStrike">
              <a:solidFill>
                <a:schemeClr val="dk1"/>
              </a:solidFill>
              <a:latin typeface="Arial"/>
              <a:ea typeface="Arial"/>
              <a:cs typeface="Arial"/>
              <a:sym typeface="Arial"/>
            </a:endParaRPr>
          </a:p>
        </p:txBody>
      </p:sp>
      <p:sp>
        <p:nvSpPr>
          <p:cNvPr id="217" name="Google Shape;217;p7"/>
          <p:cNvSpPr/>
          <p:nvPr/>
        </p:nvSpPr>
        <p:spPr>
          <a:xfrm>
            <a:off x="1188720" y="3977640"/>
            <a:ext cx="9784080" cy="960120"/>
          </a:xfrm>
          <a:prstGeom prst="roundRect">
            <a:avLst>
              <a:gd fmla="val 9524" name="adj"/>
            </a:avLst>
          </a:prstGeom>
          <a:solidFill>
            <a:srgbClr val="EAF7FC"/>
          </a:solidFill>
          <a:ln cap="flat" cmpd="sng" w="10150">
            <a:solidFill>
              <a:srgbClr val="BFE8F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1508760" y="4114800"/>
            <a:ext cx="1645920" cy="27432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9CDC"/>
              </a:buClr>
              <a:buSzPts val="1300"/>
              <a:buFont typeface="Arial"/>
              <a:buNone/>
            </a:pPr>
            <a:r>
              <a:rPr b="1" i="0" lang="en-US" sz="1300" u="none" cap="none" strike="noStrike">
                <a:solidFill>
                  <a:srgbClr val="009CDC"/>
                </a:solidFill>
                <a:latin typeface="Arial"/>
                <a:ea typeface="Arial"/>
                <a:cs typeface="Arial"/>
                <a:sym typeface="Arial"/>
              </a:rPr>
              <a:t>Expected outputs</a:t>
            </a:r>
            <a:endParaRPr b="0" i="0" sz="1300" u="none" cap="none" strike="noStrike">
              <a:solidFill>
                <a:schemeClr val="dk1"/>
              </a:solidFill>
              <a:latin typeface="Arial"/>
              <a:ea typeface="Arial"/>
              <a:cs typeface="Arial"/>
              <a:sym typeface="Arial"/>
            </a:endParaRPr>
          </a:p>
        </p:txBody>
      </p:sp>
      <p:sp>
        <p:nvSpPr>
          <p:cNvPr id="219" name="Google Shape;219;p7"/>
          <p:cNvSpPr/>
          <p:nvPr/>
        </p:nvSpPr>
        <p:spPr>
          <a:xfrm>
            <a:off x="2880360" y="4123944"/>
            <a:ext cx="772668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1F2A35"/>
              </a:buClr>
              <a:buSzPts val="1250"/>
              <a:buFont typeface="Arial"/>
              <a:buNone/>
            </a:pPr>
            <a:r>
              <a:rPr b="0" i="0" lang="en-US" sz="1250" u="none" cap="none" strike="noStrike">
                <a:solidFill>
                  <a:srgbClr val="1F2A35"/>
                </a:solidFill>
                <a:latin typeface="Arial"/>
                <a:ea typeface="Arial"/>
                <a:cs typeface="Arial"/>
                <a:sym typeface="Arial"/>
              </a:rPr>
              <a:t>EIP concept plan + reviewed master plan + prioritized opportunity list + investment and partnership needs</a:t>
            </a:r>
            <a:endParaRPr b="0" i="0" sz="125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4" name="Shape 224"/>
        <p:cNvGrpSpPr/>
        <p:nvPr/>
      </p:nvGrpSpPr>
      <p:grpSpPr>
        <a:xfrm>
          <a:off x="0" y="0"/>
          <a:ext cx="0" cy="0"/>
          <a:chOff x="0" y="0"/>
          <a:chExt cx="0" cy="0"/>
        </a:xfrm>
      </p:grpSpPr>
      <p:pic>
        <p:nvPicPr>
          <p:cNvPr descr="/mnt/data/giz_donor_logo.jpg" id="225" name="Google Shape;225;p8"/>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226" name="Google Shape;226;p8"/>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227" name="Google Shape;227;p8"/>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228" name="Google Shape;228;p8"/>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8</a:t>
            </a:r>
            <a:endParaRPr b="0" i="0" sz="1000" u="none" cap="none" strike="noStrike">
              <a:solidFill>
                <a:schemeClr val="dk1"/>
              </a:solidFill>
              <a:latin typeface="Arial"/>
              <a:ea typeface="Arial"/>
              <a:cs typeface="Arial"/>
              <a:sym typeface="Arial"/>
            </a:endParaRPr>
          </a:p>
        </p:txBody>
      </p:sp>
      <p:sp>
        <p:nvSpPr>
          <p:cNvPr id="230" name="Google Shape;230;p8"/>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Workstream D — legal and policy work, including Energy Efficiency Agency engagement</a:t>
            </a:r>
            <a:endParaRPr b="0" i="0" sz="2600" u="none" cap="none" strike="noStrike">
              <a:solidFill>
                <a:schemeClr val="dk1"/>
              </a:solidFill>
              <a:latin typeface="Arial"/>
              <a:ea typeface="Arial"/>
              <a:cs typeface="Arial"/>
              <a:sym typeface="Arial"/>
            </a:endParaRPr>
          </a:p>
        </p:txBody>
      </p:sp>
      <p:sp>
        <p:nvSpPr>
          <p:cNvPr id="231" name="Google Shape;231;p8"/>
          <p:cNvSpPr/>
          <p:nvPr/>
        </p:nvSpPr>
        <p:spPr>
          <a:xfrm>
            <a:off x="658368" y="1834527"/>
            <a:ext cx="10607100" cy="32910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Translate Phase I policy outputs into operational mechanisms</a:t>
            </a:r>
            <a:endParaRPr b="0" i="0" sz="1200" u="none" cap="none" strike="noStrike">
              <a:solidFill>
                <a:schemeClr val="dk1"/>
              </a:solidFill>
              <a:latin typeface="Arial"/>
              <a:ea typeface="Arial"/>
              <a:cs typeface="Arial"/>
              <a:sym typeface="Arial"/>
            </a:endParaRPr>
          </a:p>
        </p:txBody>
      </p:sp>
      <p:sp>
        <p:nvSpPr>
          <p:cNvPr id="232" name="Google Shape;232;p8"/>
          <p:cNvSpPr/>
          <p:nvPr/>
        </p:nvSpPr>
        <p:spPr>
          <a:xfrm>
            <a:off x="868680" y="239572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1088136" y="2331720"/>
            <a:ext cx="5038344" cy="45720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330"/>
              <a:buFont typeface="Arial"/>
              <a:buNone/>
            </a:pPr>
            <a:r>
              <a:rPr b="0" i="0" lang="en-US" sz="1330" u="none" cap="none" strike="noStrike">
                <a:solidFill>
                  <a:srgbClr val="1F2A35"/>
                </a:solidFill>
                <a:latin typeface="Arial"/>
                <a:ea typeface="Arial"/>
                <a:cs typeface="Arial"/>
                <a:sym typeface="Arial"/>
              </a:rPr>
              <a:t>Support implementation of the Presidential Decree on EIPs and operationalization of Cabinet of Ministers documents introducing Eco-Industrial Zones.</a:t>
            </a:r>
            <a:endParaRPr b="0" i="0" sz="1330" u="none" cap="none" strike="noStrike">
              <a:solidFill>
                <a:schemeClr val="dk1"/>
              </a:solidFill>
              <a:latin typeface="Arial"/>
              <a:ea typeface="Arial"/>
              <a:cs typeface="Arial"/>
              <a:sym typeface="Arial"/>
            </a:endParaRPr>
          </a:p>
        </p:txBody>
      </p:sp>
      <p:sp>
        <p:nvSpPr>
          <p:cNvPr id="234" name="Google Shape;234;p8"/>
          <p:cNvSpPr/>
          <p:nvPr/>
        </p:nvSpPr>
        <p:spPr>
          <a:xfrm>
            <a:off x="868680" y="285292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1088136" y="2788920"/>
            <a:ext cx="5038200" cy="45720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330"/>
              <a:buFont typeface="Arial"/>
              <a:buNone/>
            </a:pPr>
            <a:r>
              <a:rPr b="0" i="0" lang="en-US" sz="1330" u="none" cap="none" strike="noStrike">
                <a:solidFill>
                  <a:srgbClr val="1F2A35"/>
                </a:solidFill>
                <a:latin typeface="Arial"/>
                <a:ea typeface="Arial"/>
                <a:cs typeface="Arial"/>
                <a:sym typeface="Arial"/>
              </a:rPr>
              <a:t>Clarify EIP criteria, institutional roles, incentives, reporting requirements and monitoring / verification mechanisms.</a:t>
            </a:r>
            <a:endParaRPr b="0" i="0" sz="1330" u="none" cap="none" strike="noStrike">
              <a:solidFill>
                <a:schemeClr val="dk1"/>
              </a:solidFill>
              <a:latin typeface="Arial"/>
              <a:ea typeface="Arial"/>
              <a:cs typeface="Arial"/>
              <a:sym typeface="Arial"/>
            </a:endParaRPr>
          </a:p>
        </p:txBody>
      </p:sp>
      <p:sp>
        <p:nvSpPr>
          <p:cNvPr id="236" name="Google Shape;236;p8"/>
          <p:cNvSpPr/>
          <p:nvPr/>
        </p:nvSpPr>
        <p:spPr>
          <a:xfrm>
            <a:off x="868680" y="331012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1088136" y="3246120"/>
            <a:ext cx="5038200" cy="45720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330"/>
              <a:buFont typeface="Arial"/>
              <a:buNone/>
            </a:pPr>
            <a:r>
              <a:rPr b="0" i="0" lang="en-US" sz="1330" u="none" cap="none" strike="noStrike">
                <a:solidFill>
                  <a:srgbClr val="1F2A35"/>
                </a:solidFill>
                <a:latin typeface="Arial"/>
                <a:ea typeface="Arial"/>
                <a:cs typeface="Arial"/>
                <a:sym typeface="Arial"/>
              </a:rPr>
              <a:t>Facilitate continued policy dialogue with ministries, agencies, park directorates, companies and development partners.</a:t>
            </a:r>
            <a:endParaRPr b="0" i="0" sz="1330" u="none" cap="none" strike="noStrike">
              <a:solidFill>
                <a:schemeClr val="dk1"/>
              </a:solidFill>
              <a:latin typeface="Arial"/>
              <a:ea typeface="Arial"/>
              <a:cs typeface="Arial"/>
              <a:sym typeface="Arial"/>
            </a:endParaRPr>
          </a:p>
        </p:txBody>
      </p:sp>
      <p:sp>
        <p:nvSpPr>
          <p:cNvPr id="238" name="Google Shape;238;p8"/>
          <p:cNvSpPr/>
          <p:nvPr/>
        </p:nvSpPr>
        <p:spPr>
          <a:xfrm>
            <a:off x="6446520" y="2176272"/>
            <a:ext cx="4937760" cy="2057400"/>
          </a:xfrm>
          <a:prstGeom prst="roundRect">
            <a:avLst>
              <a:gd fmla="val 4444" name="adj"/>
            </a:avLst>
          </a:prstGeom>
          <a:solidFill>
            <a:srgbClr val="FFF6F1"/>
          </a:solidFill>
          <a:ln cap="flat" cmpd="sng" w="10150">
            <a:solidFill>
              <a:srgbClr val="FFD9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6720840" y="2423160"/>
            <a:ext cx="438912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F47A42"/>
              </a:buClr>
              <a:buSzPts val="1520"/>
              <a:buFont typeface="Arial"/>
              <a:buNone/>
            </a:pPr>
            <a:r>
              <a:rPr b="1" i="0" lang="en-US" sz="1520" u="none" cap="none" strike="noStrike">
                <a:solidFill>
                  <a:srgbClr val="F47A42"/>
                </a:solidFill>
                <a:latin typeface="Arial"/>
                <a:ea typeface="Arial"/>
                <a:cs typeface="Arial"/>
                <a:sym typeface="Arial"/>
              </a:rPr>
              <a:t>Energy Efficiency Agency engagement</a:t>
            </a:r>
            <a:endParaRPr b="0" i="0" sz="1520" u="none" cap="none" strike="noStrike">
              <a:solidFill>
                <a:schemeClr val="dk1"/>
              </a:solidFill>
              <a:latin typeface="Arial"/>
              <a:ea typeface="Arial"/>
              <a:cs typeface="Arial"/>
              <a:sym typeface="Arial"/>
            </a:endParaRPr>
          </a:p>
        </p:txBody>
      </p:sp>
      <p:sp>
        <p:nvSpPr>
          <p:cNvPr id="240" name="Google Shape;240;p8"/>
          <p:cNvSpPr/>
          <p:nvPr/>
        </p:nvSpPr>
        <p:spPr>
          <a:xfrm>
            <a:off x="6766560" y="2892306"/>
            <a:ext cx="100500" cy="100500"/>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6986016" y="2788923"/>
            <a:ext cx="4032600" cy="32010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150"/>
              <a:buFont typeface="Arial"/>
              <a:buNone/>
            </a:pPr>
            <a:r>
              <a:rPr b="0" i="0" lang="en-US" sz="1200" u="none" cap="none" strike="noStrike">
                <a:solidFill>
                  <a:srgbClr val="1F2A35"/>
                </a:solidFill>
                <a:latin typeface="Arial"/>
                <a:ea typeface="Arial"/>
                <a:cs typeface="Arial"/>
                <a:sym typeface="Arial"/>
              </a:rPr>
              <a:t>Integrate EIP principles into national energy-efficiency advisory and support mechanisms.</a:t>
            </a:r>
            <a:endParaRPr b="0" i="0" sz="1200" u="none" cap="none" strike="noStrike">
              <a:solidFill>
                <a:schemeClr val="dk1"/>
              </a:solidFill>
              <a:latin typeface="Arial"/>
              <a:ea typeface="Arial"/>
              <a:cs typeface="Arial"/>
              <a:sym typeface="Arial"/>
            </a:endParaRPr>
          </a:p>
        </p:txBody>
      </p:sp>
      <p:sp>
        <p:nvSpPr>
          <p:cNvPr id="242" name="Google Shape;242;p8"/>
          <p:cNvSpPr/>
          <p:nvPr/>
        </p:nvSpPr>
        <p:spPr>
          <a:xfrm>
            <a:off x="6766560" y="3264408"/>
            <a:ext cx="100584" cy="100584"/>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6986016" y="3200400"/>
            <a:ext cx="4032504" cy="32004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150"/>
              <a:buFont typeface="Arial"/>
              <a:buNone/>
            </a:pPr>
            <a:r>
              <a:rPr b="0" i="0" lang="en-US" sz="1200" u="none" cap="none" strike="noStrike">
                <a:solidFill>
                  <a:srgbClr val="1F2A35"/>
                </a:solidFill>
                <a:latin typeface="Arial"/>
                <a:ea typeface="Arial"/>
                <a:cs typeface="Arial"/>
                <a:sym typeface="Arial"/>
              </a:rPr>
              <a:t>Support energy management, MRV of savings, standards and project pipeline linkages.</a:t>
            </a:r>
            <a:endParaRPr b="0" i="0" sz="1200" u="none" cap="none" strike="noStrike">
              <a:solidFill>
                <a:schemeClr val="dk1"/>
              </a:solidFill>
              <a:latin typeface="Arial"/>
              <a:ea typeface="Arial"/>
              <a:cs typeface="Arial"/>
              <a:sym typeface="Arial"/>
            </a:endParaRPr>
          </a:p>
        </p:txBody>
      </p:sp>
      <p:sp>
        <p:nvSpPr>
          <p:cNvPr id="244" name="Google Shape;244;p8"/>
          <p:cNvSpPr/>
          <p:nvPr/>
        </p:nvSpPr>
        <p:spPr>
          <a:xfrm>
            <a:off x="6766560" y="3721586"/>
            <a:ext cx="100500" cy="100500"/>
          </a:xfrm>
          <a:prstGeom prst="ellipse">
            <a:avLst/>
          </a:prstGeom>
          <a:solidFill>
            <a:srgbClr val="F47A42"/>
          </a:solidFill>
          <a:ln cap="flat" cmpd="sng" w="12700">
            <a:solidFill>
              <a:srgbClr val="F47A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6986016" y="3611815"/>
            <a:ext cx="4032600" cy="320100"/>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150"/>
              <a:buFont typeface="Arial"/>
              <a:buNone/>
            </a:pPr>
            <a:r>
              <a:rPr b="0" i="0" lang="en-US" sz="1200" u="none" cap="none" strike="noStrike">
                <a:solidFill>
                  <a:srgbClr val="1F2A35"/>
                </a:solidFill>
                <a:latin typeface="Arial"/>
                <a:ea typeface="Arial"/>
                <a:cs typeface="Arial"/>
                <a:sym typeface="Arial"/>
              </a:rPr>
              <a:t>Coordinate with PV, heat-pump, BESS and industrial energy-efficiency opportunities.</a:t>
            </a:r>
            <a:endParaRPr b="0" i="0" sz="1200" u="none" cap="none" strike="noStrike">
              <a:solidFill>
                <a:schemeClr val="dk1"/>
              </a:solidFill>
              <a:latin typeface="Arial"/>
              <a:ea typeface="Arial"/>
              <a:cs typeface="Arial"/>
              <a:sym typeface="Arial"/>
            </a:endParaRPr>
          </a:p>
        </p:txBody>
      </p:sp>
      <p:sp>
        <p:nvSpPr>
          <p:cNvPr id="246" name="Google Shape;246;p8"/>
          <p:cNvSpPr/>
          <p:nvPr/>
        </p:nvSpPr>
        <p:spPr>
          <a:xfrm>
            <a:off x="1005840" y="5074920"/>
            <a:ext cx="10058400" cy="310896"/>
          </a:xfrm>
          <a:prstGeom prst="rect">
            <a:avLst/>
          </a:prstGeom>
          <a:noFill/>
          <a:ln>
            <a:noFill/>
          </a:ln>
        </p:spPr>
        <p:txBody>
          <a:bodyPr anchorCtr="0" anchor="ctr" bIns="250" lIns="250" spcFirstLastPara="1" rIns="250" wrap="square" tIns="250">
            <a:noAutofit/>
          </a:bodyPr>
          <a:lstStyle/>
          <a:p>
            <a:pPr indent="0" lvl="0" marL="0" marR="0" rtl="0" algn="ctr">
              <a:spcBef>
                <a:spcPts val="0"/>
              </a:spcBef>
              <a:spcAft>
                <a:spcPts val="0"/>
              </a:spcAft>
              <a:buClr>
                <a:srgbClr val="009CDC"/>
              </a:buClr>
              <a:buSzPts val="1320"/>
              <a:buFont typeface="Arial"/>
              <a:buNone/>
            </a:pPr>
            <a:r>
              <a:rPr b="1" i="0" lang="en-US" sz="1320" u="none" cap="none" strike="noStrike">
                <a:solidFill>
                  <a:srgbClr val="009CDC"/>
                </a:solidFill>
                <a:latin typeface="Arial"/>
                <a:ea typeface="Arial"/>
                <a:cs typeface="Arial"/>
                <a:sym typeface="Arial"/>
              </a:rPr>
              <a:t>Policy outcome sought: a practical framework that enables parks and companies to identify, finance, implement and report EIP measures.</a:t>
            </a:r>
            <a:endParaRPr b="0" i="0" sz="132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1" name="Shape 251"/>
        <p:cNvGrpSpPr/>
        <p:nvPr/>
      </p:nvGrpSpPr>
      <p:grpSpPr>
        <a:xfrm>
          <a:off x="0" y="0"/>
          <a:ext cx="0" cy="0"/>
          <a:chOff x="0" y="0"/>
          <a:chExt cx="0" cy="0"/>
        </a:xfrm>
      </p:grpSpPr>
      <p:pic>
        <p:nvPicPr>
          <p:cNvPr descr="/mnt/data/giz_donor_logo.jpg" id="252" name="Google Shape;252;p9"/>
          <p:cNvPicPr preferRelativeResize="0"/>
          <p:nvPr/>
        </p:nvPicPr>
        <p:blipFill rotWithShape="1">
          <a:blip r:embed="rId3">
            <a:alphaModFix/>
          </a:blip>
          <a:srcRect b="0" l="0" r="0" t="0"/>
          <a:stretch/>
        </p:blipFill>
        <p:spPr>
          <a:xfrm>
            <a:off x="411480" y="164592"/>
            <a:ext cx="2331720" cy="877824"/>
          </a:xfrm>
          <a:prstGeom prst="rect">
            <a:avLst/>
          </a:prstGeom>
          <a:noFill/>
          <a:ln>
            <a:noFill/>
          </a:ln>
        </p:spPr>
      </p:pic>
      <p:pic>
        <p:nvPicPr>
          <p:cNvPr descr="/mnt/data/unido_wordmark.jpg" id="253" name="Google Shape;253;p9"/>
          <p:cNvPicPr preferRelativeResize="0"/>
          <p:nvPr/>
        </p:nvPicPr>
        <p:blipFill rotWithShape="1">
          <a:blip r:embed="rId4">
            <a:alphaModFix/>
          </a:blip>
          <a:srcRect b="0" l="0" r="0" t="0"/>
          <a:stretch/>
        </p:blipFill>
        <p:spPr>
          <a:xfrm>
            <a:off x="6949440" y="182880"/>
            <a:ext cx="4434840" cy="640080"/>
          </a:xfrm>
          <a:prstGeom prst="rect">
            <a:avLst/>
          </a:prstGeom>
          <a:noFill/>
          <a:ln>
            <a:noFill/>
          </a:ln>
        </p:spPr>
      </p:pic>
      <p:cxnSp>
        <p:nvCxnSpPr>
          <p:cNvPr id="254" name="Google Shape;254;p9"/>
          <p:cNvCxnSpPr/>
          <p:nvPr/>
        </p:nvCxnSpPr>
        <p:spPr>
          <a:xfrm>
            <a:off x="0" y="6601968"/>
            <a:ext cx="12191695" cy="0"/>
          </a:xfrm>
          <a:prstGeom prst="straightConnector1">
            <a:avLst/>
          </a:prstGeom>
          <a:noFill/>
          <a:ln cap="flat" cmpd="sng" w="40625">
            <a:solidFill>
              <a:srgbClr val="F47A42"/>
            </a:solidFill>
            <a:prstDash val="solid"/>
            <a:round/>
            <a:headEnd len="sm" w="sm" type="none"/>
            <a:tailEnd len="sm" w="sm" type="none"/>
          </a:ln>
        </p:spPr>
      </p:cxnSp>
      <p:sp>
        <p:nvSpPr>
          <p:cNvPr id="255" name="Google Shape;255;p9"/>
          <p:cNvSpPr/>
          <p:nvPr/>
        </p:nvSpPr>
        <p:spPr>
          <a:xfrm>
            <a:off x="11686032" y="6437376"/>
            <a:ext cx="292608" cy="256032"/>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11686032" y="6455664"/>
            <a:ext cx="320040" cy="2011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9</a:t>
            </a:r>
            <a:endParaRPr b="0" i="0" sz="1000" u="none" cap="none" strike="noStrike">
              <a:solidFill>
                <a:schemeClr val="dk1"/>
              </a:solidFill>
              <a:latin typeface="Arial"/>
              <a:ea typeface="Arial"/>
              <a:cs typeface="Arial"/>
              <a:sym typeface="Arial"/>
            </a:endParaRPr>
          </a:p>
        </p:txBody>
      </p:sp>
      <p:sp>
        <p:nvSpPr>
          <p:cNvPr id="257" name="Google Shape;257;p9"/>
          <p:cNvSpPr/>
          <p:nvPr/>
        </p:nvSpPr>
        <p:spPr>
          <a:xfrm>
            <a:off x="640080" y="1234440"/>
            <a:ext cx="10881360" cy="411480"/>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009CDC"/>
              </a:buClr>
              <a:buSzPts val="2600"/>
              <a:buFont typeface="Arial"/>
              <a:buNone/>
            </a:pPr>
            <a:r>
              <a:rPr b="1" i="0" lang="en-US" sz="2600" u="none" cap="none" strike="noStrike">
                <a:solidFill>
                  <a:srgbClr val="009CDC"/>
                </a:solidFill>
                <a:latin typeface="Arial"/>
                <a:ea typeface="Arial"/>
                <a:cs typeface="Arial"/>
                <a:sym typeface="Arial"/>
              </a:rPr>
              <a:t>Proposed company assessment package</a:t>
            </a:r>
            <a:endParaRPr b="0" i="0" sz="2600" u="none" cap="none" strike="noStrike">
              <a:solidFill>
                <a:schemeClr val="dk1"/>
              </a:solidFill>
              <a:latin typeface="Arial"/>
              <a:ea typeface="Arial"/>
              <a:cs typeface="Arial"/>
              <a:sym typeface="Arial"/>
            </a:endParaRPr>
          </a:p>
        </p:txBody>
      </p:sp>
      <p:sp>
        <p:nvSpPr>
          <p:cNvPr id="258" name="Google Shape;258;p9"/>
          <p:cNvSpPr/>
          <p:nvPr/>
        </p:nvSpPr>
        <p:spPr>
          <a:xfrm>
            <a:off x="658368" y="1719072"/>
            <a:ext cx="10607040" cy="329184"/>
          </a:xfrm>
          <a:prstGeom prst="rect">
            <a:avLst/>
          </a:prstGeom>
          <a:noFill/>
          <a:ln>
            <a:noFill/>
          </a:ln>
        </p:spPr>
        <p:txBody>
          <a:bodyPr anchorCtr="0" anchor="ctr" bIns="250" lIns="250" spcFirstLastPara="1" rIns="250" wrap="square" tIns="250">
            <a:noAutofit/>
          </a:bodyPr>
          <a:lstStyle/>
          <a:p>
            <a:pPr indent="0" lvl="0" marL="0" marR="0" rtl="0" algn="l">
              <a:spcBef>
                <a:spcPts val="0"/>
              </a:spcBef>
              <a:spcAft>
                <a:spcPts val="0"/>
              </a:spcAft>
              <a:buClr>
                <a:srgbClr val="5A5F64"/>
              </a:buClr>
              <a:buSzPts val="1200"/>
              <a:buFont typeface="Arial"/>
              <a:buNone/>
            </a:pPr>
            <a:r>
              <a:rPr b="0" i="0" lang="en-US" sz="1200" u="none" cap="none" strike="noStrike">
                <a:solidFill>
                  <a:srgbClr val="5A5F64"/>
                </a:solidFill>
                <a:latin typeface="Arial"/>
                <a:ea typeface="Arial"/>
                <a:cs typeface="Arial"/>
                <a:sym typeface="Arial"/>
              </a:rPr>
              <a:t>A consistent service package for existing pilots, FEZ “Navoi” and selected new parks</a:t>
            </a:r>
            <a:endParaRPr b="0" i="0" sz="1200" u="none" cap="none" strike="noStrike">
              <a:solidFill>
                <a:schemeClr val="dk1"/>
              </a:solidFill>
              <a:latin typeface="Arial"/>
              <a:ea typeface="Arial"/>
              <a:cs typeface="Arial"/>
              <a:sym typeface="Arial"/>
            </a:endParaRPr>
          </a:p>
        </p:txBody>
      </p:sp>
      <p:sp>
        <p:nvSpPr>
          <p:cNvPr id="259" name="Google Shape;259;p9"/>
          <p:cNvSpPr/>
          <p:nvPr/>
        </p:nvSpPr>
        <p:spPr>
          <a:xfrm>
            <a:off x="685800" y="2148840"/>
            <a:ext cx="3611880" cy="1417320"/>
          </a:xfrm>
          <a:prstGeom prst="roundRect">
            <a:avLst>
              <a:gd fmla="val 5161"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685800" y="2148840"/>
            <a:ext cx="73152" cy="141732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886968" y="2276856"/>
            <a:ext cx="329184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Target groups</a:t>
            </a:r>
            <a:endParaRPr b="0" i="0" sz="1350" u="none" cap="none" strike="noStrike">
              <a:solidFill>
                <a:schemeClr val="dk1"/>
              </a:solidFill>
              <a:latin typeface="Arial"/>
              <a:ea typeface="Arial"/>
              <a:cs typeface="Arial"/>
              <a:sym typeface="Arial"/>
            </a:endParaRPr>
          </a:p>
        </p:txBody>
      </p:sp>
      <p:sp>
        <p:nvSpPr>
          <p:cNvPr id="262" name="Google Shape;262;p9"/>
          <p:cNvSpPr/>
          <p:nvPr/>
        </p:nvSpPr>
        <p:spPr>
          <a:xfrm>
            <a:off x="886968" y="2624328"/>
            <a:ext cx="3291840" cy="86868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00"/>
              <a:buFont typeface="Arial"/>
              <a:buNone/>
            </a:pPr>
            <a:r>
              <a:rPr lang="en-US" sz="1200">
                <a:solidFill>
                  <a:srgbClr val="1F2A35"/>
                </a:solidFill>
              </a:rPr>
              <a:t>ALready engaged and a</a:t>
            </a:r>
            <a:r>
              <a:rPr b="0" i="0" lang="en-US" sz="1200" u="none" cap="none" strike="noStrike">
                <a:solidFill>
                  <a:srgbClr val="1F2A35"/>
                </a:solidFill>
                <a:latin typeface="Arial"/>
                <a:ea typeface="Arial"/>
                <a:cs typeface="Arial"/>
                <a:sym typeface="Arial"/>
              </a:rPr>
              <a:t>dditional tenant companies in FEZ Urgut and SIZ Fergana Mechanic; selected FEZ Navoi resident companies; anchor and future tenants in selected greenfield/new parks.</a:t>
            </a:r>
            <a:endParaRPr b="0" i="0" sz="1200" u="none" cap="none" strike="noStrike">
              <a:solidFill>
                <a:schemeClr val="dk1"/>
              </a:solidFill>
              <a:latin typeface="Arial"/>
              <a:ea typeface="Arial"/>
              <a:cs typeface="Arial"/>
              <a:sym typeface="Arial"/>
            </a:endParaRPr>
          </a:p>
        </p:txBody>
      </p:sp>
      <p:sp>
        <p:nvSpPr>
          <p:cNvPr id="263" name="Google Shape;263;p9"/>
          <p:cNvSpPr/>
          <p:nvPr/>
        </p:nvSpPr>
        <p:spPr>
          <a:xfrm>
            <a:off x="4297680" y="2148840"/>
            <a:ext cx="3611880" cy="1417320"/>
          </a:xfrm>
          <a:prstGeom prst="roundRect">
            <a:avLst>
              <a:gd fmla="val 5161"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4297680" y="2148840"/>
            <a:ext cx="73152" cy="141732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4498848" y="2276856"/>
            <a:ext cx="329184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Assessment methods</a:t>
            </a:r>
            <a:endParaRPr b="0" i="0" sz="1350" u="none" cap="none" strike="noStrike">
              <a:solidFill>
                <a:schemeClr val="dk1"/>
              </a:solidFill>
              <a:latin typeface="Arial"/>
              <a:ea typeface="Arial"/>
              <a:cs typeface="Arial"/>
              <a:sym typeface="Arial"/>
            </a:endParaRPr>
          </a:p>
        </p:txBody>
      </p:sp>
      <p:sp>
        <p:nvSpPr>
          <p:cNvPr id="266" name="Google Shape;266;p9"/>
          <p:cNvSpPr/>
          <p:nvPr/>
        </p:nvSpPr>
        <p:spPr>
          <a:xfrm>
            <a:off x="4498848" y="2624328"/>
            <a:ext cx="3291840" cy="86868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00"/>
              <a:buFont typeface="Arial"/>
              <a:buNone/>
            </a:pPr>
            <a:r>
              <a:rPr b="0" i="0" lang="en-US" sz="1200" u="none" cap="none" strike="noStrike">
                <a:solidFill>
                  <a:srgbClr val="1F2A35"/>
                </a:solidFill>
                <a:latin typeface="Arial"/>
                <a:ea typeface="Arial"/>
                <a:cs typeface="Arial"/>
                <a:sym typeface="Arial"/>
              </a:rPr>
              <a:t>Rapid RECP diagnostics; detailed RECP and feasibility assessment; EIP opportunity screening; investment pre-screening; environmental and social performance checks.</a:t>
            </a:r>
            <a:endParaRPr b="0" i="0" sz="1200" u="none" cap="none" strike="noStrike">
              <a:solidFill>
                <a:schemeClr val="dk1"/>
              </a:solidFill>
              <a:latin typeface="Arial"/>
              <a:ea typeface="Arial"/>
              <a:cs typeface="Arial"/>
              <a:sym typeface="Arial"/>
            </a:endParaRPr>
          </a:p>
        </p:txBody>
      </p:sp>
      <p:sp>
        <p:nvSpPr>
          <p:cNvPr id="267" name="Google Shape;267;p9"/>
          <p:cNvSpPr/>
          <p:nvPr/>
        </p:nvSpPr>
        <p:spPr>
          <a:xfrm>
            <a:off x="7909560" y="2148840"/>
            <a:ext cx="3611880" cy="1417320"/>
          </a:xfrm>
          <a:prstGeom prst="roundRect">
            <a:avLst>
              <a:gd fmla="val 5161" name="adj"/>
            </a:avLst>
          </a:prstGeom>
          <a:solidFill>
            <a:srgbClr val="F4F8FB"/>
          </a:solidFill>
          <a:ln cap="flat" cmpd="sng" w="9525">
            <a:solidFill>
              <a:srgbClr val="D9E5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7909560" y="2148840"/>
            <a:ext cx="73152" cy="1417320"/>
          </a:xfrm>
          <a:prstGeom prst="rect">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8110728" y="2276856"/>
            <a:ext cx="3291840" cy="274320"/>
          </a:xfrm>
          <a:prstGeom prst="rect">
            <a:avLst/>
          </a:prstGeom>
          <a:noFill/>
          <a:ln>
            <a:noFill/>
          </a:ln>
        </p:spPr>
        <p:txBody>
          <a:bodyPr anchorCtr="0" anchor="ctr" bIns="250" lIns="250" spcFirstLastPara="1" rIns="250" wrap="square" tIns="250">
            <a:normAutofit/>
          </a:bodyPr>
          <a:lstStyle/>
          <a:p>
            <a:pPr indent="0" lvl="0" marL="0" marR="0" rtl="0" algn="l">
              <a:spcBef>
                <a:spcPts val="0"/>
              </a:spcBef>
              <a:spcAft>
                <a:spcPts val="0"/>
              </a:spcAft>
              <a:buClr>
                <a:srgbClr val="009CDC"/>
              </a:buClr>
              <a:buSzPts val="1350"/>
              <a:buFont typeface="Arial"/>
              <a:buNone/>
            </a:pPr>
            <a:r>
              <a:rPr b="1" i="0" lang="en-US" sz="1350" u="none" cap="none" strike="noStrike">
                <a:solidFill>
                  <a:srgbClr val="009CDC"/>
                </a:solidFill>
                <a:latin typeface="Arial"/>
                <a:ea typeface="Arial"/>
                <a:cs typeface="Arial"/>
                <a:sym typeface="Arial"/>
              </a:rPr>
              <a:t>Priority themes</a:t>
            </a:r>
            <a:endParaRPr b="0" i="0" sz="1350" u="none" cap="none" strike="noStrike">
              <a:solidFill>
                <a:schemeClr val="dk1"/>
              </a:solidFill>
              <a:latin typeface="Arial"/>
              <a:ea typeface="Arial"/>
              <a:cs typeface="Arial"/>
              <a:sym typeface="Arial"/>
            </a:endParaRPr>
          </a:p>
        </p:txBody>
      </p:sp>
      <p:sp>
        <p:nvSpPr>
          <p:cNvPr id="270" name="Google Shape;270;p9"/>
          <p:cNvSpPr/>
          <p:nvPr/>
        </p:nvSpPr>
        <p:spPr>
          <a:xfrm>
            <a:off x="8110728" y="2624328"/>
            <a:ext cx="3291840" cy="868680"/>
          </a:xfrm>
          <a:prstGeom prst="rect">
            <a:avLst/>
          </a:prstGeom>
          <a:noFill/>
          <a:ln>
            <a:noFill/>
          </a:ln>
        </p:spPr>
        <p:txBody>
          <a:bodyPr anchorCtr="0" anchor="t" bIns="250" lIns="250" spcFirstLastPara="1" rIns="250" wrap="square" tIns="250">
            <a:normAutofit/>
          </a:bodyPr>
          <a:lstStyle/>
          <a:p>
            <a:pPr indent="0" lvl="0" marL="0" marR="0" rtl="0" algn="l">
              <a:spcBef>
                <a:spcPts val="0"/>
              </a:spcBef>
              <a:spcAft>
                <a:spcPts val="0"/>
              </a:spcAft>
              <a:buClr>
                <a:srgbClr val="1F2A35"/>
              </a:buClr>
              <a:buSzPts val="1100"/>
              <a:buFont typeface="Arial"/>
              <a:buNone/>
            </a:pPr>
            <a:r>
              <a:rPr b="0" i="0" lang="en-US" sz="1200" u="none" cap="none" strike="noStrike">
                <a:solidFill>
                  <a:srgbClr val="1F2A35"/>
                </a:solidFill>
                <a:latin typeface="Arial"/>
                <a:ea typeface="Arial"/>
                <a:cs typeface="Arial"/>
                <a:sym typeface="Arial"/>
              </a:rPr>
              <a:t>Energy efficiency; wastewater treatment and reuse; waste valorization; energy management systems; industrial symbiosis.</a:t>
            </a:r>
            <a:endParaRPr b="0" i="0" sz="1200" u="none" cap="none" strike="noStrike">
              <a:solidFill>
                <a:schemeClr val="dk1"/>
              </a:solidFill>
              <a:latin typeface="Arial"/>
              <a:ea typeface="Arial"/>
              <a:cs typeface="Arial"/>
              <a:sym typeface="Arial"/>
            </a:endParaRPr>
          </a:p>
        </p:txBody>
      </p:sp>
      <p:cxnSp>
        <p:nvCxnSpPr>
          <p:cNvPr id="271" name="Google Shape;271;p9"/>
          <p:cNvCxnSpPr/>
          <p:nvPr/>
        </p:nvCxnSpPr>
        <p:spPr>
          <a:xfrm>
            <a:off x="914400" y="4178808"/>
            <a:ext cx="10332720" cy="0"/>
          </a:xfrm>
          <a:prstGeom prst="straightConnector1">
            <a:avLst/>
          </a:prstGeom>
          <a:noFill/>
          <a:ln cap="flat" cmpd="sng" w="17775">
            <a:solidFill>
              <a:srgbClr val="C5E5F4"/>
            </a:solidFill>
            <a:prstDash val="solid"/>
            <a:round/>
            <a:headEnd len="sm" w="sm" type="none"/>
            <a:tailEnd len="sm" w="sm" type="none"/>
          </a:ln>
        </p:spPr>
      </p:cxnSp>
      <p:sp>
        <p:nvSpPr>
          <p:cNvPr id="272" name="Google Shape;272;p9"/>
          <p:cNvSpPr/>
          <p:nvPr/>
        </p:nvSpPr>
        <p:spPr>
          <a:xfrm>
            <a:off x="960120" y="4407408"/>
            <a:ext cx="2834640" cy="292608"/>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9CDC"/>
              </a:buClr>
              <a:buSzPts val="1400"/>
              <a:buFont typeface="Arial"/>
              <a:buNone/>
            </a:pPr>
            <a:r>
              <a:rPr b="1" i="0" lang="en-US" sz="1400" u="none" cap="none" strike="noStrike">
                <a:solidFill>
                  <a:srgbClr val="009CDC"/>
                </a:solidFill>
                <a:latin typeface="Arial"/>
                <a:ea typeface="Arial"/>
                <a:cs typeface="Arial"/>
                <a:sym typeface="Arial"/>
              </a:rPr>
              <a:t>Outputs for companies and partners</a:t>
            </a:r>
            <a:endParaRPr b="0" i="0" sz="1400" u="none" cap="none" strike="noStrike">
              <a:solidFill>
                <a:schemeClr val="dk1"/>
              </a:solidFill>
              <a:latin typeface="Arial"/>
              <a:ea typeface="Arial"/>
              <a:cs typeface="Arial"/>
              <a:sym typeface="Arial"/>
            </a:endParaRPr>
          </a:p>
        </p:txBody>
      </p:sp>
      <p:sp>
        <p:nvSpPr>
          <p:cNvPr id="273" name="Google Shape;273;p9"/>
          <p:cNvSpPr/>
          <p:nvPr/>
        </p:nvSpPr>
        <p:spPr>
          <a:xfrm>
            <a:off x="1234440" y="4864608"/>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1453896" y="4800600"/>
            <a:ext cx="9381744" cy="329184"/>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70"/>
              <a:buFont typeface="Arial"/>
              <a:buNone/>
            </a:pPr>
            <a:r>
              <a:rPr b="0" i="0" lang="en-US" sz="1270" u="none" cap="none" strike="noStrike">
                <a:solidFill>
                  <a:srgbClr val="1F2A35"/>
                </a:solidFill>
                <a:latin typeface="Arial"/>
                <a:ea typeface="Arial"/>
                <a:cs typeface="Arial"/>
                <a:sym typeface="Arial"/>
              </a:rPr>
              <a:t>Implementation action plans with roles and timelines</a:t>
            </a:r>
            <a:endParaRPr b="0" i="0" sz="1270" u="none" cap="none" strike="noStrike">
              <a:solidFill>
                <a:schemeClr val="dk1"/>
              </a:solidFill>
              <a:latin typeface="Arial"/>
              <a:ea typeface="Arial"/>
              <a:cs typeface="Arial"/>
              <a:sym typeface="Arial"/>
            </a:endParaRPr>
          </a:p>
        </p:txBody>
      </p:sp>
      <p:sp>
        <p:nvSpPr>
          <p:cNvPr id="275" name="Google Shape;275;p9"/>
          <p:cNvSpPr/>
          <p:nvPr/>
        </p:nvSpPr>
        <p:spPr>
          <a:xfrm>
            <a:off x="1234440" y="5193792"/>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1453896" y="5129784"/>
            <a:ext cx="9381744" cy="329184"/>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70"/>
              <a:buFont typeface="Arial"/>
              <a:buNone/>
            </a:pPr>
            <a:r>
              <a:rPr b="0" i="0" lang="en-US" sz="1270" u="none" cap="none" strike="noStrike">
                <a:solidFill>
                  <a:srgbClr val="1F2A35"/>
                </a:solidFill>
                <a:latin typeface="Arial"/>
                <a:ea typeface="Arial"/>
                <a:cs typeface="Arial"/>
                <a:sym typeface="Arial"/>
              </a:rPr>
              <a:t>Project fiches for financing and technical assistance</a:t>
            </a:r>
            <a:endParaRPr b="0" i="0" sz="1270" u="none" cap="none" strike="noStrike">
              <a:solidFill>
                <a:schemeClr val="dk1"/>
              </a:solidFill>
              <a:latin typeface="Arial"/>
              <a:ea typeface="Arial"/>
              <a:cs typeface="Arial"/>
              <a:sym typeface="Arial"/>
            </a:endParaRPr>
          </a:p>
        </p:txBody>
      </p:sp>
      <p:sp>
        <p:nvSpPr>
          <p:cNvPr id="277" name="Google Shape;277;p9"/>
          <p:cNvSpPr/>
          <p:nvPr/>
        </p:nvSpPr>
        <p:spPr>
          <a:xfrm>
            <a:off x="1234440" y="5522976"/>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a:off x="1453896" y="5458968"/>
            <a:ext cx="9381744" cy="329184"/>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70"/>
              <a:buFont typeface="Arial"/>
              <a:buNone/>
            </a:pPr>
            <a:r>
              <a:rPr b="0" i="0" lang="en-US" sz="1270" u="none" cap="none" strike="noStrike">
                <a:solidFill>
                  <a:srgbClr val="1F2A35"/>
                </a:solidFill>
                <a:latin typeface="Arial"/>
                <a:ea typeface="Arial"/>
                <a:cs typeface="Arial"/>
                <a:sym typeface="Arial"/>
              </a:rPr>
              <a:t>Case studies documenting cost savings, resource savings and CO₂ reductions</a:t>
            </a:r>
            <a:endParaRPr b="0" i="0" sz="1270" u="none" cap="none" strike="noStrike">
              <a:solidFill>
                <a:schemeClr val="dk1"/>
              </a:solidFill>
              <a:latin typeface="Arial"/>
              <a:ea typeface="Arial"/>
              <a:cs typeface="Arial"/>
              <a:sym typeface="Arial"/>
            </a:endParaRPr>
          </a:p>
        </p:txBody>
      </p:sp>
      <p:sp>
        <p:nvSpPr>
          <p:cNvPr id="279" name="Google Shape;279;p9"/>
          <p:cNvSpPr/>
          <p:nvPr/>
        </p:nvSpPr>
        <p:spPr>
          <a:xfrm>
            <a:off x="1234440" y="5852160"/>
            <a:ext cx="100584" cy="100584"/>
          </a:xfrm>
          <a:prstGeom prst="ellipse">
            <a:avLst/>
          </a:prstGeom>
          <a:solidFill>
            <a:srgbClr val="009CDC"/>
          </a:solidFill>
          <a:ln cap="flat" cmpd="sng" w="12700">
            <a:solidFill>
              <a:srgbClr val="009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1453896" y="5788152"/>
            <a:ext cx="9381744" cy="329184"/>
          </a:xfrm>
          <a:prstGeom prst="rect">
            <a:avLst/>
          </a:prstGeom>
          <a:noFill/>
          <a:ln>
            <a:noFill/>
          </a:ln>
        </p:spPr>
        <p:txBody>
          <a:bodyPr anchorCtr="0" anchor="ctr" bIns="125" lIns="125" spcFirstLastPara="1" rIns="125" wrap="square" tIns="125">
            <a:normAutofit/>
          </a:bodyPr>
          <a:lstStyle/>
          <a:p>
            <a:pPr indent="0" lvl="0" marL="0" marR="0" rtl="0" algn="l">
              <a:spcBef>
                <a:spcPts val="0"/>
              </a:spcBef>
              <a:spcAft>
                <a:spcPts val="0"/>
              </a:spcAft>
              <a:buClr>
                <a:srgbClr val="1F2A35"/>
              </a:buClr>
              <a:buSzPts val="1270"/>
              <a:buFont typeface="Arial"/>
              <a:buNone/>
            </a:pPr>
            <a:r>
              <a:rPr b="0" i="0" lang="en-US" sz="1270" u="none" cap="none" strike="noStrike">
                <a:solidFill>
                  <a:srgbClr val="1F2A35"/>
                </a:solidFill>
                <a:latin typeface="Arial"/>
                <a:ea typeface="Arial"/>
                <a:cs typeface="Arial"/>
                <a:sym typeface="Arial"/>
              </a:rPr>
              <a:t>Data for national EIP monitoring and future policy reporting</a:t>
            </a:r>
            <a:endParaRPr b="0" i="0" sz="127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2026-06-24T18:59:18Z</dcterms:created>
  <dc:creator>UNIDO</dc:creator>
</cp:coreProperties>
</file>